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4037" r:id="rId2"/>
  </p:sldMasterIdLst>
  <p:notesMasterIdLst>
    <p:notesMasterId r:id="rId28"/>
  </p:notesMasterIdLst>
  <p:sldIdLst>
    <p:sldId id="328" r:id="rId3"/>
    <p:sldId id="336" r:id="rId4"/>
    <p:sldId id="332" r:id="rId5"/>
    <p:sldId id="333" r:id="rId6"/>
    <p:sldId id="334" r:id="rId7"/>
    <p:sldId id="335" r:id="rId8"/>
    <p:sldId id="324" r:id="rId9"/>
    <p:sldId id="325" r:id="rId10"/>
    <p:sldId id="329" r:id="rId11"/>
    <p:sldId id="327" r:id="rId12"/>
    <p:sldId id="306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17" r:id="rId21"/>
    <p:sldId id="318" r:id="rId22"/>
    <p:sldId id="319" r:id="rId23"/>
    <p:sldId id="330" r:id="rId24"/>
    <p:sldId id="337" r:id="rId25"/>
    <p:sldId id="331" r:id="rId26"/>
    <p:sldId id="338" r:id="rId27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00FF"/>
    <a:srgbClr val="008000"/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29" autoAdjust="0"/>
    <p:restoredTop sz="83416" autoAdjust="0"/>
  </p:normalViewPr>
  <p:slideViewPr>
    <p:cSldViewPr>
      <p:cViewPr>
        <p:scale>
          <a:sx n="100" d="100"/>
          <a:sy n="100" d="100"/>
        </p:scale>
        <p:origin x="-1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2429077042989801E-2"/>
          <c:y val="0.18134183822677391"/>
          <c:w val="0.52447871083915476"/>
          <c:h val="0.7311915863355208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10%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0.11298649158021294"/>
                  <c:y val="-3.864701565422756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showPercent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Земельный налог</c:v>
                </c:pt>
                <c:pt idx="2">
                  <c:v>Прочие налоги</c:v>
                </c:pt>
                <c:pt idx="3">
                  <c:v>Налог на имущество физическиз лиц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0.22100000000000022</c:v>
                </c:pt>
                <c:pt idx="1">
                  <c:v>0.43800000000000039</c:v>
                </c:pt>
                <c:pt idx="2">
                  <c:v>8.6000000000000063E-2</c:v>
                </c:pt>
                <c:pt idx="3">
                  <c:v>0.255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2020 </a:t>
            </a:r>
            <a:r>
              <a:rPr lang="ru-RU" dirty="0"/>
              <a:t>г.</a:t>
            </a:r>
          </a:p>
        </c:rich>
      </c:tx>
      <c:layout/>
    </c:title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г.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45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2"/>
                <c:pt idx="0" formatCode="0%">
                  <c:v>0.33000000000000052</c:v>
                </c:pt>
                <c:pt idx="1">
                  <c:v>3.7999999999999999E-2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Лист1!$D$2:$D$5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Лист1!$C$2:$C$5</c:f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rotX val="30"/>
      <c:hPercent val="99"/>
      <c:rotY val="15"/>
      <c:depthPercent val="70"/>
      <c:rAngAx val="1"/>
    </c:view3D>
    <c:plotArea>
      <c:layout>
        <c:manualLayout>
          <c:layoutTarget val="inner"/>
          <c:xMode val="edge"/>
          <c:yMode val="edge"/>
          <c:x val="0.10946261729250142"/>
          <c:y val="2.8776992104391511E-2"/>
          <c:w val="0.53968253968253954"/>
          <c:h val="0.8393285371702637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206.7</c:v>
                </c:pt>
                <c:pt idx="1">
                  <c:v>179</c:v>
                </c:pt>
                <c:pt idx="2">
                  <c:v>165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72.599999999999994</c:v>
                </c:pt>
                <c:pt idx="1">
                  <c:v>73</c:v>
                </c:pt>
                <c:pt idx="2">
                  <c:v>76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субсидии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161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box"/>
        <c:axId val="74741248"/>
        <c:axId val="74742784"/>
        <c:axId val="0"/>
      </c:bar3DChart>
      <c:catAx>
        <c:axId val="74741248"/>
        <c:scaling>
          <c:orientation val="minMax"/>
        </c:scaling>
        <c:delete val="1"/>
        <c:axPos val="b"/>
        <c:numFmt formatCode="General" sourceLinked="1"/>
        <c:tickLblPos val="none"/>
        <c:crossAx val="74742784"/>
        <c:crosses val="autoZero"/>
        <c:auto val="1"/>
        <c:lblAlgn val="ctr"/>
        <c:lblOffset val="100"/>
        <c:tickLblSkip val="1"/>
        <c:tickMarkSkip val="1"/>
      </c:catAx>
      <c:valAx>
        <c:axId val="74742784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74741248"/>
        <c:crosses val="autoZero"/>
        <c:crossBetween val="between"/>
        <c:majorUnit val="10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 formatCode="0.00%">
                  <c:v>0.52800000000000002</c:v>
                </c:pt>
                <c:pt idx="3" formatCode="0.00%">
                  <c:v>0.17</c:v>
                </c:pt>
                <c:pt idx="4" formatCode="0.00%">
                  <c:v>0.30000000000000016</c:v>
                </c:pt>
                <c:pt idx="5" formatCode="0.00%">
                  <c:v>2.0000000000000013E-3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1.0000000000000005E-2</c:v>
                </c:pt>
                <c:pt idx="4" formatCode="0.00%">
                  <c:v>0.36000000000000015</c:v>
                </c:pt>
                <c:pt idx="5" formatCode="0%">
                  <c:v>2.0000000000000013E-3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1.0000000000000005E-2</c:v>
                </c:pt>
                <c:pt idx="4" formatCode="0.00%">
                  <c:v>0.36000000000000015</c:v>
                </c:pt>
                <c:pt idx="5" formatCode="0.00%">
                  <c:v>2.0000000000000013E-3</c:v>
                </c:pt>
              </c:numCache>
            </c:numRef>
          </c:val>
        </c:ser>
        <c:shape val="cone"/>
        <c:axId val="76237824"/>
        <c:axId val="76243712"/>
        <c:axId val="0"/>
      </c:bar3DChart>
      <c:catAx>
        <c:axId val="76237824"/>
        <c:scaling>
          <c:orientation val="minMax"/>
        </c:scaling>
        <c:axPos val="b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76243712"/>
        <c:crosses val="autoZero"/>
        <c:auto val="1"/>
        <c:lblAlgn val="ctr"/>
        <c:lblOffset val="100"/>
      </c:catAx>
      <c:valAx>
        <c:axId val="76243712"/>
        <c:scaling>
          <c:orientation val="minMax"/>
        </c:scaling>
        <c:axPos val="l"/>
        <c:majorGridlines/>
        <c:numFmt formatCode="0.00%" sourceLinked="1"/>
        <c:tickLblPos val="nextTo"/>
        <c:crossAx val="7623782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</a:t>
          </a:r>
          <a:r>
            <a:rPr lang="ru-RU" sz="2000" b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smtClean="0">
              <a:latin typeface="Times New Roman" pitchFamily="18" charset="0"/>
              <a:cs typeface="Times New Roman" pitchFamily="18" charset="0"/>
            </a:rPr>
            <a:t>Рассмотрение </a:t>
          </a:r>
          <a:r>
            <a:rPr lang="ru-RU" sz="2000" smtClean="0">
              <a:latin typeface="Times New Roman" pitchFamily="18" charset="0"/>
              <a:cs typeface="Times New Roman" pitchFamily="18" charset="0"/>
            </a:rPr>
            <a:t>пбюджета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006C1C-44CC-40A3-93A0-4C77B17DE774}">
      <dsp:nvSpPr>
        <dsp:cNvPr id="0" name=""/>
        <dsp:cNvSpPr/>
      </dsp:nvSpPr>
      <dsp:spPr>
        <a:xfrm>
          <a:off x="0" y="513647"/>
          <a:ext cx="8785701" cy="9204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68" tIns="770636" rIns="68186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513647"/>
        <a:ext cx="8785701" cy="920427"/>
      </dsp:txXfrm>
    </dsp:sp>
    <dsp:sp modelId="{F8FFED77-E205-4786-9C92-75818F45B3C3}">
      <dsp:nvSpPr>
        <dsp:cNvPr id="0" name=""/>
        <dsp:cNvSpPr/>
      </dsp:nvSpPr>
      <dsp:spPr>
        <a:xfrm>
          <a:off x="0" y="34485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</a:t>
          </a:r>
          <a:r>
            <a:rPr lang="ru-RU" sz="2000" b="0" kern="120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проекта бюджета</a:t>
          </a:r>
          <a:endParaRPr lang="ru-RU" sz="2000" b="0" kern="120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44850"/>
        <a:ext cx="2428877" cy="1070777"/>
      </dsp:txXfrm>
    </dsp:sp>
    <dsp:sp modelId="{82E27E00-3670-49D0-864C-CE6F328784BA}">
      <dsp:nvSpPr>
        <dsp:cNvPr id="0" name=""/>
        <dsp:cNvSpPr/>
      </dsp:nvSpPr>
      <dsp:spPr>
        <a:xfrm>
          <a:off x="0" y="2188305"/>
          <a:ext cx="8785701" cy="1314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F08A94-15C6-481E-9154-B20A5FEF7382}">
      <dsp:nvSpPr>
        <dsp:cNvPr id="0" name=""/>
        <dsp:cNvSpPr/>
      </dsp:nvSpPr>
      <dsp:spPr>
        <a:xfrm>
          <a:off x="0" y="226794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 pitchFamily="18" charset="0"/>
              <a:cs typeface="Times New Roman" pitchFamily="18" charset="0"/>
            </a:rPr>
            <a:t>Рассмотрение </a:t>
          </a:r>
          <a:r>
            <a:rPr lang="ru-RU" sz="2000" kern="1200" smtClean="0">
              <a:latin typeface="Times New Roman" pitchFamily="18" charset="0"/>
              <a:cs typeface="Times New Roman" pitchFamily="18" charset="0"/>
            </a:rPr>
            <a:t>пбюджета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67940"/>
        <a:ext cx="2428877" cy="1070777"/>
      </dsp:txXfrm>
    </dsp:sp>
    <dsp:sp modelId="{68FB6DFD-8703-4046-9703-C2FCDB4EF6BF}">
      <dsp:nvSpPr>
        <dsp:cNvPr id="0" name=""/>
        <dsp:cNvSpPr/>
      </dsp:nvSpPr>
      <dsp:spPr>
        <a:xfrm>
          <a:off x="0" y="4246460"/>
          <a:ext cx="8785701" cy="12956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324098-4C94-444C-ACA4-D91C5374D090}">
      <dsp:nvSpPr>
        <dsp:cNvPr id="0" name=""/>
        <dsp:cNvSpPr/>
      </dsp:nvSpPr>
      <dsp:spPr>
        <a:xfrm>
          <a:off x="38736" y="4330063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36" y="4330063"/>
        <a:ext cx="2428877" cy="1070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3/11/2020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1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3/11/2020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A534C-C967-4EB4-96FB-3B8211D1DB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089-D80F-4C17-BCCA-F67D7A67A34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238C11F-2042-414A-8F56-B7D7DEC2A7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CD4A0-3545-4EC2-9A61-7D196AEB57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3/11/2020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256A-9C32-4C17-A06D-FF2F10101C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00EEF-1019-4C68-9669-61B12CD035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3/11/2020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3006D-5B4B-4C62-9BA2-D92153FC0A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3/11/2020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74564-6A5D-425F-8178-6E3196BA352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3/11/2020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C6EF3AE28B6C46D1117CBBA251A07B11C6C7C5768D67618A03322DA1BBA42282C9440EEF08E6CC43400635U6VAM" TargetMode="External"/><Relationship Id="rId2" Type="http://schemas.openxmlformats.org/officeDocument/2006/relationships/hyperlink" Target="consultantplus://offline/ref=C6EF3AE28B6C46D1117CBBA251A07B11C6C7C5768D67668B05322DA1BBA42282C9440EEF08E6CC43400635U6VBM" TargetMode="Externa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E3573DC5297ACCED78C1F9E368D8CAE4E07F5147E8E6747420E9CBF63B2qAB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43063" y="115888"/>
            <a:ext cx="7500937" cy="979487"/>
          </a:xfrm>
        </p:spPr>
        <p:txBody>
          <a:bodyPr lIns="0" rIns="18288"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5500" dirty="0">
                <a:solidFill>
                  <a:srgbClr val="008000"/>
                </a:solidFill>
                <a:latin typeface="Times New Roman" pitchFamily="18" charset="0"/>
              </a:rPr>
              <a:t>Бюджет для граждан</a:t>
            </a:r>
            <a:endParaRPr lang="ru-RU" altLang="ru-RU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К БЮДЖЕТУ </a:t>
            </a:r>
            <a:endParaRPr lang="ru-RU" b="1" dirty="0">
              <a:solidFill>
                <a:srgbClr val="008000"/>
              </a:solidFill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УЛАНКОВСКОГО СЕЛЬСОВЕТА </a:t>
            </a:r>
            <a:r>
              <a:rPr lang="ru-RU" b="1" dirty="0">
                <a:solidFill>
                  <a:srgbClr val="008000"/>
                </a:solidFill>
              </a:rPr>
              <a:t>НА </a:t>
            </a:r>
            <a:r>
              <a:rPr lang="ru-RU" b="1" dirty="0" smtClean="0">
                <a:solidFill>
                  <a:srgbClr val="008000"/>
                </a:solidFill>
              </a:rPr>
              <a:t>2020</a:t>
            </a:r>
            <a:r>
              <a:rPr lang="ru-RU" b="1" smtClean="0">
                <a:solidFill>
                  <a:srgbClr val="008000"/>
                </a:solidFill>
              </a:rPr>
              <a:t>– 2022 </a:t>
            </a:r>
            <a:r>
              <a:rPr lang="ru-RU" b="1" dirty="0" smtClean="0">
                <a:solidFill>
                  <a:srgbClr val="008000"/>
                </a:solidFill>
              </a:rPr>
              <a:t>ГОДЫ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C:\Users\Пользователь\Desktop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9001156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28860" y="1571612"/>
            <a:ext cx="4500563" cy="928687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ОАО «Агропромышленный Альянс «Юг»</a:t>
            </a:r>
          </a:p>
        </p:txBody>
      </p:sp>
      <p:pic>
        <p:nvPicPr>
          <p:cNvPr id="3074" name="Picture 2" descr="C:\Users\Пользователь\Desktop\1456071327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496"/>
            <a:ext cx="75724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14538"/>
            <a:chOff x="717604" y="2961053"/>
            <a:chExt cx="2592288" cy="2013868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138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2020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2 073,8             2073,8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dirty="0" smtClean="0"/>
                <a:t>-</a:t>
              </a:r>
              <a:r>
                <a:rPr lang="ru-RU" b="1" dirty="0" smtClean="0"/>
                <a:t>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2031325"/>
            <a:chOff x="717604" y="2961053"/>
            <a:chExt cx="2592288" cy="2062010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20620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2021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2 137,2             2 137,2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 smtClean="0"/>
                <a:t>-0,0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754326"/>
            <a:chOff x="717604" y="2961053"/>
            <a:chExt cx="2592288" cy="1753881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17538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2022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2 157,1            2 157,1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 smtClean="0"/>
                <a:t>Дефицит -0,0</a:t>
              </a:r>
              <a:endParaRPr lang="ru-RU" b="1" dirty="0"/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7772400" cy="10001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«УЛАНКОВСКИЙ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3714752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714752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353425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(основные) налоги бюджета поселения на 2020 - 2022 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Налог на доходы</a:t>
            </a:r>
          </a:p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Земельный налог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физические лица, получающие доходы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Ставка налога – 13%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Зачисляется в размере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2%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Ставка налога – от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0,3%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до 1,5%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Arial" charset="0"/>
              </a:rPr>
              <a:t>Структура налоговых и неналоговых доходов бюджета муниципального образования «</a:t>
            </a:r>
            <a:r>
              <a:rPr lang="ru-RU" sz="1800" b="1" dirty="0" err="1" smtClean="0">
                <a:latin typeface="Arial" charset="0"/>
              </a:rPr>
              <a:t>Уланковский</a:t>
            </a:r>
            <a:r>
              <a:rPr lang="ru-RU" sz="1800" b="1" dirty="0" smtClean="0">
                <a:latin typeface="Arial" charset="0"/>
              </a:rPr>
              <a:t> сельсовет» Суджанского района Курской области </a:t>
            </a:r>
            <a:r>
              <a:rPr lang="ru-RU" sz="1800" dirty="0" smtClean="0">
                <a:latin typeface="Arial" charset="0"/>
              </a:rPr>
              <a:t/>
            </a:r>
            <a:br>
              <a:rPr lang="ru-RU" sz="18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тыс.рублей</a:t>
            </a:r>
            <a:br>
              <a:rPr lang="ru-RU" sz="16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2020-2022годы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00694" y="2071677"/>
            <a:ext cx="3186106" cy="4021147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– </a:t>
            </a:r>
            <a:r>
              <a:rPr lang="ru-RU" sz="1200" b="1" dirty="0" smtClean="0">
                <a:solidFill>
                  <a:srgbClr val="0000CC"/>
                </a:solidFill>
              </a:rPr>
              <a:t>1328,8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год – 1770,1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1788,1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– </a:t>
            </a:r>
            <a:r>
              <a:rPr lang="ru-RU" sz="1200" b="1" dirty="0" smtClean="0">
                <a:solidFill>
                  <a:srgbClr val="0000CC"/>
                </a:solidFill>
              </a:rPr>
              <a:t>129,5(10</a:t>
            </a:r>
            <a:r>
              <a:rPr lang="ru-RU" sz="1200" b="1" dirty="0" smtClean="0">
                <a:solidFill>
                  <a:srgbClr val="0000CC"/>
                </a:solidFill>
              </a:rPr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год – 191,1 (22,1%)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209,1(22,1%)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2020год – </a:t>
            </a:r>
            <a:r>
              <a:rPr lang="ru-RU" sz="1200" b="1" dirty="0" smtClean="0">
                <a:solidFill>
                  <a:srgbClr val="0000CC"/>
                </a:solidFill>
              </a:rPr>
              <a:t>479,8(27</a:t>
            </a:r>
            <a:r>
              <a:rPr lang="ru-RU" sz="1200" b="1" dirty="0" smtClean="0">
                <a:solidFill>
                  <a:srgbClr val="0000CC"/>
                </a:solidFill>
              </a:rPr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год – 529,8 (27%)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–529,8(27%)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Арендная плата за землю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– </a:t>
            </a:r>
            <a:r>
              <a:rPr lang="ru-RU" sz="1200" b="1" dirty="0" smtClean="0">
                <a:solidFill>
                  <a:srgbClr val="0000CC"/>
                </a:solidFill>
              </a:rPr>
              <a:t>679,50(59</a:t>
            </a:r>
            <a:r>
              <a:rPr lang="ru-RU" sz="1200" b="1" dirty="0" smtClean="0">
                <a:solidFill>
                  <a:srgbClr val="0000CC"/>
                </a:solidFill>
              </a:rPr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год –1 031,0(59%)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1 031,0 (59%)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  – </a:t>
            </a:r>
            <a:r>
              <a:rPr lang="ru-RU" sz="1200" b="1" dirty="0" smtClean="0">
                <a:solidFill>
                  <a:srgbClr val="0000CC"/>
                </a:solidFill>
              </a:rPr>
              <a:t>40,0(4 </a:t>
            </a:r>
            <a:r>
              <a:rPr lang="ru-RU" sz="1200" b="1" dirty="0" smtClean="0">
                <a:solidFill>
                  <a:srgbClr val="0000CC"/>
                </a:solidFill>
              </a:rPr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2021год – 46,1 (4 %)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46,1 (4%)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571472" y="1571612"/>
          <a:ext cx="492922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260350"/>
            <a:ext cx="521495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260350"/>
            <a:ext cx="7500990" cy="181132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400" b="1" dirty="0" smtClean="0">
                <a:latin typeface="Arial" charset="0"/>
              </a:rPr>
              <a:t>Структура   безвозмездных поступлений в   бюджет УЛАНКОВСКОГО сельсовета Суджанского района Курской области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в 2020 году и на плановый период 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2021-2022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годы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2357430"/>
          <a:ext cx="65246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115888"/>
            <a:ext cx="8001056" cy="1287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charset="0"/>
              </a:rPr>
              <a:t>Безвозмездные поступления в бюджет УЛАНКОВСКОГО сельсовета Суджанского района Курской области на 2020 – 2022 годы</a:t>
            </a:r>
            <a:br>
              <a:rPr lang="ru-RU" sz="24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813" y="277813"/>
            <a:ext cx="8358187" cy="8477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</a:rPr>
              <a:t>Расходы местного  бюджета</a:t>
            </a:r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endParaRPr lang="ru-RU" altLang="ru-RU" sz="4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3503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Структура расходов бюджета УЛАНКОВСКОГО сельсовета Суджанского района Курской области в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2020году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И НА ПЛАНОВЫЙ ПЕРИОД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2021-2022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ГОДЫ</a:t>
            </a:r>
            <a:b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329642" cy="30003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 «</a:t>
            </a:r>
            <a:r>
              <a:rPr lang="ru-RU" alt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Уланковский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сельсовет» Суджанского района Курской области  на 2020– 2022 годы в доступной форме для широкого круга заинтересованных пользователей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  <p:pic>
        <p:nvPicPr>
          <p:cNvPr id="2050" name="Picture 2" descr="C:\Users\Пользователь\Desktop\1483338064_by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290"/>
            <a:ext cx="557216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188913"/>
            <a:ext cx="8358187" cy="1143000"/>
          </a:xfrm>
          <a:noFill/>
        </p:spPr>
        <p:txBody>
          <a:bodyPr>
            <a:norm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Основные мероприятия развития жилищно-коммунального хозяйства УЛАНКОВСКОГО сельсовета Суджанского района Курской области  на 2020-2022 годы»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1357291" y="1785926"/>
          <a:ext cx="6858048" cy="935038"/>
        </p:xfrm>
        <a:graphic>
          <a:graphicData uri="http://schemas.openxmlformats.org/drawingml/2006/table">
            <a:tbl>
              <a:tblPr/>
              <a:tblGrid>
                <a:gridCol w="4764539"/>
                <a:gridCol w="794090"/>
                <a:gridCol w="727914"/>
                <a:gridCol w="571505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92,9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111,1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96,2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5275"/>
            <a:ext cx="8509000" cy="935038"/>
          </a:xfrm>
        </p:spPr>
        <p:txBody>
          <a:bodyPr lIns="92075" tIns="46038" rIns="92075" bIns="46038">
            <a:normAutofit fontScale="90000"/>
          </a:bodyPr>
          <a:lstStyle/>
          <a:p>
            <a:pPr algn="ctr" eaLnBrk="1" hangingPunct="1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Уланковского 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сельсовета  Суджанского района Курской области в 2020году</a:t>
            </a: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</a:rPr>
                <a:t>488,40 тыс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10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72225" y="242886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,,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endParaRPr lang="ru-RU" altLang="ru-RU" sz="12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857224" y="65609"/>
            <a:ext cx="7500990" cy="657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МУНИЦИПАЛЬНЫЙ ДОЛГ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МУНИЦИПАЛЬНОГО ОБРАЗОВАНИЯ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9900F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000" dirty="0" smtClean="0"/>
              <a:t> 1. Установить предельный объем муниципального долга Уланковского сельсовета  на 2020 год  в сумме  </a:t>
            </a:r>
            <a:r>
              <a:rPr lang="ru-RU" sz="2000" dirty="0" smtClean="0"/>
              <a:t>1328,8,тыс руб</a:t>
            </a:r>
            <a:r>
              <a:rPr lang="ru-RU" sz="2000" dirty="0" smtClean="0"/>
              <a:t>., 2021 года в сумме </a:t>
            </a:r>
            <a:r>
              <a:rPr lang="ru-RU" sz="2000" dirty="0" smtClean="0"/>
              <a:t>1770,1 </a:t>
            </a:r>
            <a:r>
              <a:rPr lang="ru-RU" sz="2000" dirty="0" smtClean="0"/>
              <a:t>руб. , на 2022 в сумме </a:t>
            </a:r>
            <a:r>
              <a:rPr lang="ru-RU" sz="2000" dirty="0" smtClean="0"/>
              <a:t>1788,1,00 </a:t>
            </a:r>
            <a:r>
              <a:rPr lang="ru-RU" sz="2000" dirty="0" smtClean="0"/>
              <a:t>руб.</a:t>
            </a:r>
          </a:p>
          <a:p>
            <a:r>
              <a:rPr lang="ru-RU" sz="2000" dirty="0" smtClean="0"/>
              <a:t>               2. Установить верхний предел муниципального внутреннего долга муниципального образования на 1 января 2021 года по долговым обязательствам в сумме  0,00 рублей, в том числе по муниципальным гарантиям   0,00 рублей.</a:t>
            </a:r>
          </a:p>
          <a:p>
            <a:r>
              <a:rPr lang="ru-RU" sz="2000" dirty="0" smtClean="0"/>
              <a:t>               3. Установить верхний предел муниципального внутреннего долга муниципального образования на 1 января 2022 года по долговым обязательствам в сумме 0,00 рублей, в том числе по муниципальным  гарантиям – 0,00 рублей.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Показатели 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прогноза социально-экономического развития муниципального образования «</a:t>
            </a:r>
            <a:r>
              <a:rPr lang="ru-RU" b="1" dirty="0" err="1" smtClean="0">
                <a:solidFill>
                  <a:schemeClr val="tx2"/>
                </a:solidFill>
              </a:rPr>
              <a:t>Уланковский</a:t>
            </a:r>
            <a:r>
              <a:rPr lang="ru-RU" b="1" dirty="0" smtClean="0">
                <a:solidFill>
                  <a:schemeClr val="tx2"/>
                </a:solidFill>
              </a:rPr>
              <a:t> сельсовет» Суджанского района Курской области на 2020 год и на плановый период 2021-2022 гг.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857364"/>
          <a:ext cx="6572295" cy="1071570"/>
        </p:xfrm>
        <a:graphic>
          <a:graphicData uri="http://schemas.openxmlformats.org/drawingml/2006/table">
            <a:tbl>
              <a:tblPr/>
              <a:tblGrid>
                <a:gridCol w="673503"/>
                <a:gridCol w="461237"/>
                <a:gridCol w="463890"/>
                <a:gridCol w="452393"/>
                <a:gridCol w="451950"/>
                <a:gridCol w="451950"/>
                <a:gridCol w="451950"/>
                <a:gridCol w="451950"/>
                <a:gridCol w="451950"/>
                <a:gridCol w="451950"/>
                <a:gridCol w="452393"/>
                <a:gridCol w="452393"/>
                <a:gridCol w="452393"/>
                <a:gridCol w="452393"/>
              </a:tblGrid>
              <a:tr h="612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165 165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175 987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55 689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177 545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178 765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179 625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181 775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0" y="1571612"/>
            <a:ext cx="457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ФОТ В ЭКОНОМИКЕ на 2020-2022 годы тыс.руб.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7" y="3357562"/>
          <a:ext cx="6643734" cy="1071570"/>
        </p:xfrm>
        <a:graphic>
          <a:graphicData uri="http://schemas.openxmlformats.org/drawingml/2006/table">
            <a:tbl>
              <a:tblPr/>
              <a:tblGrid>
                <a:gridCol w="680823"/>
                <a:gridCol w="466250"/>
                <a:gridCol w="468933"/>
                <a:gridCol w="457310"/>
                <a:gridCol w="456863"/>
                <a:gridCol w="456863"/>
                <a:gridCol w="456863"/>
                <a:gridCol w="456863"/>
                <a:gridCol w="456863"/>
                <a:gridCol w="456863"/>
                <a:gridCol w="457310"/>
                <a:gridCol w="457310"/>
                <a:gridCol w="457310"/>
                <a:gridCol w="457310"/>
              </a:tblGrid>
              <a:tr h="612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546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00" y="300037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ЧИСЛЕННОСТИ В ЭКОНОМИКЕ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 2020-2022годы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2978" y="5143512"/>
          <a:ext cx="6738940" cy="914400"/>
        </p:xfrm>
        <a:graphic>
          <a:graphicData uri="http://schemas.openxmlformats.org/drawingml/2006/table">
            <a:tbl>
              <a:tblPr/>
              <a:tblGrid>
                <a:gridCol w="666592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374904"/>
                <a:gridCol w="416088"/>
                <a:gridCol w="416088"/>
                <a:gridCol w="408446"/>
              </a:tblGrid>
              <a:tr h="3524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2024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 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6818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7388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8518,9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214678" y="4398496"/>
            <a:ext cx="3085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9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Оборот розничной торговли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1262320"/>
          <a:ext cx="6572296" cy="2991022"/>
        </p:xfrm>
        <a:graphic>
          <a:graphicData uri="http://schemas.openxmlformats.org/drawingml/2006/table">
            <a:tbl>
              <a:tblPr/>
              <a:tblGrid>
                <a:gridCol w="4406945"/>
                <a:gridCol w="2165351"/>
              </a:tblGrid>
              <a:tr h="352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7627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Муниципальная программа  «Обеспечение доступным и комфортным жильем и коммунальными услугами граждан в </a:t>
                      </a:r>
                      <a:r>
                        <a:rPr lang="ru-RU" sz="1200" u="sng" strike="noStrike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муниципальном образовании </a:t>
                      </a:r>
                      <a:r>
                        <a:rPr lang="ru-RU" sz="1200" u="sng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«</a:t>
                      </a:r>
                      <a:r>
                        <a:rPr lang="ru-RU" sz="1200" u="sng" strike="noStrike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Уланковский</a:t>
                      </a:r>
                      <a:r>
                        <a:rPr lang="ru-RU" sz="1200" u="sng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 </a:t>
                      </a:r>
                      <a:r>
                        <a:rPr lang="ru-RU" sz="1200" u="sng" strike="noStrike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сельсовет» Суджанского района Курской области»</a:t>
                      </a:r>
                      <a:endParaRPr lang="ru-RU" sz="1200" u="sng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92891,00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"Развитие культуры муниципального образования 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1200" u="sng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Уланковский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сельсовет</a:t>
                      </a: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» Суджанского района Курской области»</a:t>
                      </a: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709209,00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«Социальная поддержка граждан в муниципальном образовании 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1200" u="sng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Уланковский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сельсовет» Суджанского района Курской области»</a:t>
                      </a: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100410,00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1200" u="sng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  <a:hlinkClick r:id="rId3"/>
                        </a:rPr>
                        <a:t>Муниципальная программа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  <a:endParaRPr lang="ru-RU" sz="1200" u="sng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6300,00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43042" y="214290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Сведения о расходах на реализацию муниципальных программ на текущий финансовый год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Контактная информация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для взаимодействия с гражданами: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/>
              <a:t>307800, Курская область, Суджанский район с.Уланок , ул.Береговая д.12</a:t>
            </a:r>
            <a:endParaRPr lang="en-US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Администрация </a:t>
            </a:r>
            <a:r>
              <a:rPr lang="ru-RU" sz="2000" dirty="0" err="1" smtClean="0"/>
              <a:t>Уланковского</a:t>
            </a:r>
            <a:r>
              <a:rPr lang="ru-RU" sz="2000" dirty="0" smtClean="0"/>
              <a:t> сельсовета Суджанского района Курской области тел.: (47143) 3-37-47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38419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(от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— кошелёк, сумка, кожаный мешок, мешок с деньгами) – схема доходов и расходов определённого лица (семьи, бизнеса, организации, государства и т.д.), устанавливаемая на определённый период времени; 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муниципального образования (местный бюджет) – форма образования и расходования денежных средств, предназначенных для финансового обеспечения задач и функций местного самоуправления;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Бюджетный процесс </a:t>
            </a:r>
            <a:r>
              <a:rPr lang="ru-RU" sz="1400" dirty="0" smtClean="0"/>
              <a:t>– регламентируемая нормами права деятельность органов местного самоуправления по составлению и рассмотрению проекта бюджета, утверждению и исполнению бюджета, контролю исполнения, осуществлению бюджетного учета, составлению, рассмотрению и утверждению бюджетной отчетности, внешней проверке;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sz="1400" dirty="0" smtClean="0"/>
              <a:t>– система мер органов местного самоуправления в области организации бюджетного процесса и эффективного использования бюджетных средств, определение приоритетных видов расходов бюджета, разработка мер по сбалансированности бюджета;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роспись </a:t>
            </a:r>
            <a:r>
              <a:rPr lang="ru-RU" sz="1400" dirty="0" smtClean="0"/>
              <a:t>- документ, который составляется и ведется главным распорядителем бюджетных средств (главным администратором источников финансирования дефицита бюджета) в соответствии с Бюджетным кодексом Российской Федерации в целях исполнения бюджета по расходам (источникам финансирования дефицита бюджета);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901014" cy="55985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dirty="0" smtClean="0">
                <a:solidFill>
                  <a:srgbClr val="FF0000"/>
                </a:solidFill>
              </a:rPr>
              <a:t>Бюджетная смета </a:t>
            </a:r>
            <a:r>
              <a:rPr lang="ru-RU" sz="2800" dirty="0" smtClean="0"/>
              <a:t>- документ, устанавливающий в соответствии с классификацией расходов бюджетов лимиты бюджетных обязательств казенного учреждения;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ассигнования</a:t>
            </a:r>
            <a:r>
              <a:rPr lang="ru-RU" sz="2800" dirty="0" smtClean="0"/>
              <a:t> - предельные объемы денежных средств, предусмотренных в соответствующем финансовом году для исполнения бюджетных обязательств;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инвестиции </a:t>
            </a:r>
            <a:r>
              <a:rPr lang="ru-RU" sz="2800" dirty="0" smtClean="0"/>
              <a:t>- бюджетные средства, направляемые на создание или увеличение за счет средств бюджета поселения стоимости муниципального имущества;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обязательства </a:t>
            </a:r>
            <a:r>
              <a:rPr lang="ru-RU" sz="2800" dirty="0" smtClean="0"/>
              <a:t>- расходные обязательства, подлежащие исполнению в соответствующем финансовом году;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Ведомственная структура расходов бюджета </a:t>
            </a:r>
            <a:r>
              <a:rPr lang="ru-RU" sz="2800" dirty="0" smtClean="0"/>
              <a:t>- распределение бюджетных ассигнований, предусмотренных решением о бюджете, по главным распорядителям бюджетных средств, разделам, подразделам, целевым статьям, группам видов расходов классификации расходов бюджетов;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Дотации</a:t>
            </a:r>
            <a:r>
              <a:rPr lang="ru-RU" sz="2800" dirty="0" smtClean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Межбюджетные трансферты </a:t>
            </a:r>
            <a:r>
              <a:rPr lang="ru-RU" sz="2800" dirty="0" smtClean="0"/>
              <a:t>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Дефицит бюджета </a:t>
            </a:r>
            <a:r>
              <a:rPr lang="ru-RU" sz="2800" dirty="0" smtClean="0"/>
              <a:t>– превышение расходов бюджета над доходами бюджета; </a:t>
            </a:r>
          </a:p>
          <a:p>
            <a:pPr algn="just"/>
            <a:r>
              <a:rPr lang="ru-RU" sz="2800" dirty="0" err="1" smtClean="0">
                <a:solidFill>
                  <a:srgbClr val="FF0000"/>
                </a:solidFill>
              </a:rPr>
              <a:t>Профицит</a:t>
            </a:r>
            <a:r>
              <a:rPr lang="ru-RU" sz="2800" dirty="0" smtClean="0">
                <a:solidFill>
                  <a:srgbClr val="FF0000"/>
                </a:solidFill>
              </a:rPr>
              <a:t> бюджета </a:t>
            </a:r>
            <a:r>
              <a:rPr lang="ru-RU" sz="2800" dirty="0" smtClean="0"/>
              <a:t>– превышение доходов бюджета над расходами бюджета.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НАПРАВЛЕНИЯ БЮДЖЕТНОЙ И НАЛОГОВОЙ ПОЛИТИКИ НА 2020-2022 ГОДЫ.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329642" cy="4846320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sz="34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dirty="0" smtClean="0"/>
              <a:t>как составная часть экономической политики должна быть нацелена на проведение всесторонней модернизации экономики, создание условий для повышения ее эффективности, долгосрочного устойчивого развития, достижения конкретных результатов.</a:t>
            </a:r>
          </a:p>
          <a:p>
            <a:pPr algn="just">
              <a:buNone/>
            </a:pPr>
            <a:r>
              <a:rPr lang="ru-RU" dirty="0" smtClean="0"/>
              <a:t>          Социально-экономическая и бюджетная политика должны осуществляться в интересах населения  МО.</a:t>
            </a:r>
          </a:p>
          <a:p>
            <a:pPr algn="just">
              <a:buNone/>
            </a:pPr>
            <a:r>
              <a:rPr lang="ru-RU" dirty="0" smtClean="0"/>
              <a:t>          В целях создания условий для повышения эффективности управления финансами и роста благосостояния жителей </a:t>
            </a:r>
            <a:r>
              <a:rPr lang="ru-RU" dirty="0" err="1" smtClean="0"/>
              <a:t>Уланковского</a:t>
            </a:r>
            <a:r>
              <a:rPr lang="ru-RU" dirty="0" smtClean="0"/>
              <a:t> сельсовета необходимо решать следующие задачи:</a:t>
            </a:r>
          </a:p>
          <a:p>
            <a:pPr algn="just"/>
            <a:r>
              <a:rPr lang="ru-RU" dirty="0" smtClean="0"/>
              <a:t>обеспечение макроэкономической стабильности, которая предусматривает в том числе сбалансированный бюджет, последовательное снижение бюджетного дефицита, предсказуемые параметры инфляции с задачей ограничения и последовательного снижения размеров дефицита бюджета;</a:t>
            </a:r>
          </a:p>
          <a:p>
            <a:pPr algn="just"/>
            <a:r>
              <a:rPr lang="ru-RU" dirty="0" smtClean="0"/>
              <a:t>необходимо обеспечить прозрачность и открытость бюджета и бюджетного процесса;</a:t>
            </a:r>
          </a:p>
          <a:p>
            <a:pPr algn="just"/>
            <a:r>
              <a:rPr lang="ru-RU" dirty="0" smtClean="0"/>
              <a:t>координация долгосрочного стратегического и бюджетного планирования с трезвой оценкой приоритетности стратегических задач, сопоставления их с реальными возможностями;</a:t>
            </a:r>
          </a:p>
          <a:p>
            <a:pPr algn="just"/>
            <a:r>
              <a:rPr lang="ru-RU" dirty="0" smtClean="0"/>
              <a:t>вести четкие правила оценки объема действующих расходных обязательств и процедуры принятия новых расходных обязательств, предусмотрев повышение ответственности за достоверность их финансово-экономических обоснований;</a:t>
            </a:r>
          </a:p>
          <a:p>
            <a:pPr algn="just"/>
            <a:r>
              <a:rPr lang="ru-RU" dirty="0" smtClean="0"/>
              <a:t>в целях повышение эффективности расходования бюджетных средств на финансирование социальной сферы, благоустройства территории необходимо стимулировать переход к формированию местного бюджета программно-целевым методом;</a:t>
            </a:r>
          </a:p>
          <a:p>
            <a:pPr algn="just"/>
            <a:r>
              <a:rPr lang="ru-RU" dirty="0" smtClean="0"/>
              <a:t>обеспечение нацеленности бюджетной системы на достижение конкретных результатов;</a:t>
            </a:r>
          </a:p>
          <a:p>
            <a:pPr algn="just"/>
            <a:r>
              <a:rPr lang="ru-RU" dirty="0" smtClean="0"/>
              <a:t>повышение качества управления;</a:t>
            </a:r>
          </a:p>
          <a:p>
            <a:pPr algn="just"/>
            <a:r>
              <a:rPr lang="ru-RU" dirty="0" smtClean="0"/>
              <a:t>повышение эффективности системы социального обеспечения;</a:t>
            </a:r>
          </a:p>
          <a:p>
            <a:pPr algn="just"/>
            <a:r>
              <a:rPr lang="ru-RU" dirty="0" smtClean="0"/>
              <a:t>обеспечение устойчивости бюджетной системы муниципального образования.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58204" cy="581281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2900" dirty="0" smtClean="0">
                <a:solidFill>
                  <a:srgbClr val="FF0000"/>
                </a:solidFill>
              </a:rPr>
              <a:t>Основными </a:t>
            </a:r>
            <a:r>
              <a:rPr lang="ru-RU" sz="2900" dirty="0" smtClean="0">
                <a:solidFill>
                  <a:srgbClr val="FF0000"/>
                </a:solidFill>
                <a:hlinkClick r:id="rId2"/>
              </a:rPr>
              <a:t>направлениями</a:t>
            </a:r>
            <a:r>
              <a:rPr lang="ru-RU" sz="2900" dirty="0" smtClean="0">
                <a:solidFill>
                  <a:srgbClr val="FF0000"/>
                </a:solidFill>
              </a:rPr>
              <a:t> налоговой политики на 2020 год и плановый период 2021 и 2022 годов, предусматривается:</a:t>
            </a:r>
          </a:p>
          <a:p>
            <a:pPr algn="just"/>
            <a:r>
              <a:rPr lang="ru-RU" dirty="0" smtClean="0"/>
              <a:t>-	обеспечение роста доходов местного бюджета за счет улучшения администрирования уже существующих налогов;</a:t>
            </a:r>
          </a:p>
          <a:p>
            <a:pPr lvl="0" algn="just"/>
            <a:r>
              <a:rPr lang="ru-RU" dirty="0" smtClean="0"/>
              <a:t>проведение подготовительных  работ по введению на территории</a:t>
            </a:r>
            <a:br>
              <a:rPr lang="ru-RU" dirty="0" smtClean="0"/>
            </a:br>
            <a:r>
              <a:rPr lang="ru-RU" dirty="0" smtClean="0"/>
              <a:t>сельсовета налога на имущество (формирование участков под</a:t>
            </a:r>
            <a:br>
              <a:rPr lang="ru-RU" dirty="0" smtClean="0"/>
            </a:br>
            <a:r>
              <a:rPr lang="ru-RU" dirty="0" smtClean="0"/>
              <a:t>многоквартирными домами, выявление не вовлеченных в налогообложение объектов недвижимости, принадлежащих на праве собственности физическим лицам);</a:t>
            </a:r>
          </a:p>
          <a:p>
            <a:pPr lvl="0" algn="just"/>
            <a:r>
              <a:rPr lang="ru-RU" dirty="0" smtClean="0"/>
              <a:t>проведение инвентаризации налоговых льгот по налогу на имущество физических лиц и земельному налогу;</a:t>
            </a:r>
          </a:p>
          <a:p>
            <a:pPr algn="just"/>
            <a:r>
              <a:rPr lang="ru-RU" dirty="0" smtClean="0"/>
              <a:t>- продолжение работы по взаимодействию с организациями, допускающими выплату заработной платы ниже установленного в Курской области прожиточного минимума для трудоспособного населения, совершенствования методов взаимодействия по легализации «теневой» заработной платы;</a:t>
            </a:r>
          </a:p>
          <a:p>
            <a:pPr algn="just"/>
            <a:r>
              <a:rPr lang="ru-RU" dirty="0" smtClean="0"/>
              <a:t>- продолжение работы по повышению эффективности использования муниципального имущества с целью увеличения поступлений в бюджет неналоговых доходов;</a:t>
            </a:r>
          </a:p>
          <a:p>
            <a:pPr algn="just"/>
            <a:r>
              <a:rPr lang="ru-RU" dirty="0" smtClean="0"/>
              <a:t>-  активизировать работу по распоряжению земельными участками, государственная собственность на которые не разграничена;</a:t>
            </a:r>
          </a:p>
          <a:p>
            <a:pPr algn="just"/>
            <a:r>
              <a:rPr lang="ru-RU" dirty="0" smtClean="0"/>
              <a:t>- создание  благоприятных условий для деятельности субъектов среднего и малого предпринимательства во всех отраслях;</a:t>
            </a:r>
          </a:p>
          <a:p>
            <a:pPr algn="just"/>
            <a:r>
              <a:rPr lang="ru-RU" dirty="0" smtClean="0"/>
              <a:t>-инвентаризация сведений об объектах недвижимого имущества, сформированных Управлением </a:t>
            </a:r>
            <a:r>
              <a:rPr lang="ru-RU" dirty="0" err="1" smtClean="0"/>
              <a:t>Росреестра</a:t>
            </a:r>
            <a:r>
              <a:rPr lang="ru-RU" dirty="0" smtClean="0"/>
              <a:t> по Курской области, с целью выявления объектов, не поставленных на кадастровый учет;</a:t>
            </a:r>
          </a:p>
          <a:p>
            <a:pPr algn="just"/>
            <a:r>
              <a:rPr lang="ru-RU" dirty="0" smtClean="0"/>
              <a:t>-проведение  разъяснительной работы с физическими лицами о необходимости регистрации объектов недвижимости в органах,</a:t>
            </a:r>
            <a:br>
              <a:rPr lang="ru-RU" dirty="0" smtClean="0"/>
            </a:br>
            <a:r>
              <a:rPr lang="ru-RU" dirty="0" smtClean="0"/>
              <a:t>осуществляющих регистрацию прав на недвижимое имущество и сделок с ним.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84263" y="260350"/>
            <a:ext cx="8059737" cy="10080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800" dirty="0" smtClean="0"/>
              <a:t>ЭТАПЫ СОСТАВЛЕНИЯ И УТВЕРЖДЕНИЯ БЮДЖЕТА  УЛАНКОВСКОГО  сельсовета</a:t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составлению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 бюджета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 сельсовета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начинается за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месяцев до начала очередного финансового года. Администрация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357826"/>
            <a:ext cx="6024562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ru-RU" sz="500" dirty="0"/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утверждается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 ТЕРРИТОРИИ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2428875"/>
            <a:ext cx="6858048" cy="22145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 smtClean="0"/>
              <a:t>С.Уланок-593 человека</a:t>
            </a:r>
          </a:p>
          <a:p>
            <a:pPr algn="ctr"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C26D-CF16-4D2D-B28E-C0C0B08C18E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ДЕМОГРАФИЧЕСКАЯ СИТУАЦИЯ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00240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Общая численность населения – 593чел.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  Из них: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Трудоспособные –  337 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Пенсионеров –  152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Школьников –    41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Дошкольников –37человек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Родилось – 5 человек 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Умерло –9 человек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3109</TotalTime>
  <Words>2117</Words>
  <Application>Microsoft Office PowerPoint</Application>
  <PresentationFormat>Экран (4:3)</PresentationFormat>
  <Paragraphs>444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1_Специальное оформление</vt:lpstr>
      <vt:lpstr>Трек</vt:lpstr>
      <vt:lpstr>Слайд 1</vt:lpstr>
      <vt:lpstr>Слайд 2</vt:lpstr>
      <vt:lpstr>Основные понятия и определения  </vt:lpstr>
      <vt:lpstr>Слайд 4</vt:lpstr>
      <vt:lpstr>ОСНОВНЫЕ НАПРАВЛЕНИЯ БЮДЖЕТНОЙ И НАЛОГОВОЙ ПОЛИТИКИ НА 2020-2022 ГОДЫ.</vt:lpstr>
      <vt:lpstr>Слайд 6</vt:lpstr>
      <vt:lpstr>ЭТАПЫ СОСТАВЛЕНИЯ И УТВЕРЖДЕНИЯ БЮДЖЕТА  УЛАНКОВСКОГО  сельсовета </vt:lpstr>
      <vt:lpstr>СОСТАВ ТЕРРИТОРИИ </vt:lpstr>
      <vt:lpstr>Слайд 9</vt:lpstr>
      <vt:lpstr>Сельское хозяйство</vt:lpstr>
      <vt:lpstr>Сбалансированность бюджета</vt:lpstr>
      <vt:lpstr>Доходы бюджета муниципального образования «УЛАНКОВСКИЙ сельсовет» Суджанского района Курской области          </vt:lpstr>
      <vt:lpstr>Бюджетообразующие (основные) налоги бюджета поселения на 2020 - 2022 годы</vt:lpstr>
      <vt:lpstr>Структура налоговых и неналоговых доходов бюджета муниципального образования «Уланковский сельсовет» Суджанского района Курской области  тыс.рублей 2020-2022годы</vt:lpstr>
      <vt:lpstr>Межбюджетные трансферты </vt:lpstr>
      <vt:lpstr>Структура   безвозмездных поступлений в   бюджет УЛАНКОВСКОГО сельсовета Суджанского района Курской области  в 2020 году и на плановый период  2021-2022  годы</vt:lpstr>
      <vt:lpstr>Безвозмездные поступления в бюджет УЛАНКОВСКОГО сельсовета Суджанского района Курской области на 2020 – 2022 годы тыс.рублей  </vt:lpstr>
      <vt:lpstr>Расходы местного  бюджета </vt:lpstr>
      <vt:lpstr>Структура расходов бюджета УЛАНКОВСКОГО сельсовета Суджанского района Курской области в 2020году И НА ПЛАНОВЫЙ ПЕРИОД 2021-2022 ГОДЫ </vt:lpstr>
      <vt:lpstr>Основные мероприятия развития жилищно-коммунального хозяйства УЛАНКОВСКОГО сельсовета Суджанского района Курской области  на 2020-2022 годы»</vt:lpstr>
      <vt:lpstr>Ожидаемые результаты использования  направленных средств на благоустройство Уланковского сельсовета  Суджанского района Курской области в 2020году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Администратор</cp:lastModifiedBy>
  <cp:revision>225</cp:revision>
  <cp:lastPrinted>2013-10-03T09:30:52Z</cp:lastPrinted>
  <dcterms:created xsi:type="dcterms:W3CDTF">2011-01-26T13:13:38Z</dcterms:created>
  <dcterms:modified xsi:type="dcterms:W3CDTF">2020-03-11T11:48:59Z</dcterms:modified>
</cp:coreProperties>
</file>