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267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7276134043059974E-2"/>
          <c:y val="0.17293258805158118"/>
          <c:w val="0.52447871083915476"/>
          <c:h val="0.731191586335521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7"/>
          <c:dPt>
            <c:idx val="0"/>
            <c:spPr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2,7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67,4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3"/>
                  <c:y val="-3.86470156542275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0.22100000000000028</c:v>
                </c:pt>
                <c:pt idx="1">
                  <c:v>0.4380000000000005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2022г</a:t>
            </a:r>
            <a:r>
              <a:rPr lang="ru-RU" dirty="0"/>
              <a:t>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0.33000000000000063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87571584"/>
        <c:axId val="187577472"/>
        <c:axId val="0"/>
      </c:bar3DChart>
      <c:catAx>
        <c:axId val="187571584"/>
        <c:scaling>
          <c:orientation val="minMax"/>
        </c:scaling>
        <c:delete val="1"/>
        <c:axPos val="b"/>
        <c:numFmt formatCode="General" sourceLinked="1"/>
        <c:tickLblPos val="none"/>
        <c:crossAx val="187577472"/>
        <c:crosses val="autoZero"/>
        <c:auto val="1"/>
        <c:lblAlgn val="ctr"/>
        <c:lblOffset val="100"/>
        <c:tickLblSkip val="1"/>
        <c:tickMarkSkip val="1"/>
      </c:catAx>
      <c:valAx>
        <c:axId val="187577472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87571584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0.30000000000000027</c:v>
                </c:pt>
                <c:pt idx="5" formatCode="0.00%">
                  <c:v>2.0000000000000022E-3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0.36000000000000026</c:v>
                </c:pt>
                <c:pt idx="5" formatCode="0%">
                  <c:v>2.0000000000000022E-3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0.36000000000000026</c:v>
                </c:pt>
                <c:pt idx="5" formatCode="0.00%">
                  <c:v>2.0000000000000022E-3</c:v>
                </c:pt>
              </c:numCache>
            </c:numRef>
          </c:val>
        </c:ser>
        <c:shape val="cone"/>
        <c:axId val="187580800"/>
        <c:axId val="187582336"/>
        <c:axId val="0"/>
      </c:bar3DChart>
      <c:catAx>
        <c:axId val="187580800"/>
        <c:scaling>
          <c:orientation val="minMax"/>
        </c:scaling>
        <c:axPos val="b"/>
        <c:tickLblPos val="nextTo"/>
        <c:crossAx val="187582336"/>
        <c:crosses val="autoZero"/>
        <c:auto val="1"/>
        <c:lblAlgn val="ctr"/>
        <c:lblOffset val="100"/>
      </c:catAx>
      <c:valAx>
        <c:axId val="187582336"/>
        <c:scaling>
          <c:orientation val="minMax"/>
        </c:scaling>
        <c:axPos val="l"/>
        <c:majorGridlines/>
        <c:numFmt formatCode="0.00%" sourceLinked="1"/>
        <c:tickLblPos val="nextTo"/>
        <c:crossAx val="1875808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1/10/2022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2022– 2024 </a:t>
            </a:r>
            <a:r>
              <a:rPr lang="ru-RU" b="1" dirty="0" smtClean="0">
                <a:solidFill>
                  <a:srgbClr val="008000"/>
                </a:solidFill>
              </a:rPr>
              <a:t>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1783,3            1783,3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1101,9             1101,9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2024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1090,4            1090,4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2021 - 2023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2022-2024годы</a:t>
            </a:r>
            <a:endParaRPr lang="ru-RU" sz="1600" dirty="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78632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1025,9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– </a:t>
            </a:r>
            <a:r>
              <a:rPr lang="ru-RU" sz="1200" dirty="0" smtClean="0"/>
              <a:t>721,3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</a:t>
            </a:r>
            <a:r>
              <a:rPr lang="ru-RU" sz="1200" dirty="0" smtClean="0"/>
              <a:t>год – </a:t>
            </a:r>
            <a:r>
              <a:rPr lang="ru-RU" sz="1200" dirty="0" smtClean="0"/>
              <a:t>729,4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145,5(2,7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– </a:t>
            </a:r>
            <a:r>
              <a:rPr lang="ru-RU" sz="1200" dirty="0" smtClean="0"/>
              <a:t>153,3 </a:t>
            </a:r>
            <a:r>
              <a:rPr lang="ru-RU" sz="1200" dirty="0" smtClean="0"/>
              <a:t>(2,7%)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</a:t>
            </a:r>
            <a:r>
              <a:rPr lang="ru-RU" sz="1200" dirty="0" smtClean="0"/>
              <a:t>год – </a:t>
            </a:r>
            <a:r>
              <a:rPr lang="ru-RU" sz="1200" dirty="0" smtClean="0"/>
              <a:t>161,4(3,2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2022год </a:t>
            </a:r>
            <a:r>
              <a:rPr lang="ru-RU" sz="1200" b="1" dirty="0" smtClean="0">
                <a:solidFill>
                  <a:srgbClr val="0000CC"/>
                </a:solidFill>
              </a:rPr>
              <a:t>– </a:t>
            </a:r>
            <a:r>
              <a:rPr lang="ru-RU" sz="1200" b="1" dirty="0" smtClean="0">
                <a:solidFill>
                  <a:srgbClr val="0000CC"/>
                </a:solidFill>
              </a:rPr>
              <a:t>505,8(12,5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</a:t>
            </a:r>
            <a:r>
              <a:rPr lang="ru-RU" sz="1200" dirty="0" smtClean="0"/>
              <a:t>–505,8(12,5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</a:t>
            </a:r>
            <a:r>
              <a:rPr lang="ru-RU" sz="1200" dirty="0" smtClean="0"/>
              <a:t>год </a:t>
            </a:r>
            <a:r>
              <a:rPr lang="ru-RU" sz="1200" dirty="0" smtClean="0"/>
              <a:t>–505,8(13,5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329,5(16,1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</a:t>
            </a:r>
            <a:r>
              <a:rPr lang="ru-RU" sz="1200" dirty="0" smtClean="0"/>
              <a:t>–17,0(15,6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</a:t>
            </a:r>
            <a:r>
              <a:rPr lang="ru-RU" sz="1200" dirty="0" smtClean="0"/>
              <a:t>год – 17,0(0,5%)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</a:t>
            </a:r>
            <a:r>
              <a:rPr lang="ru-RU" sz="1200" b="1" dirty="0" smtClean="0">
                <a:solidFill>
                  <a:srgbClr val="0000CC"/>
                </a:solidFill>
              </a:rPr>
              <a:t>год   – </a:t>
            </a:r>
            <a:r>
              <a:rPr lang="ru-RU" sz="1200" b="1" dirty="0" smtClean="0">
                <a:solidFill>
                  <a:srgbClr val="0000CC"/>
                </a:solidFill>
              </a:rPr>
              <a:t>45,2(1,3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2023год </a:t>
            </a:r>
            <a:r>
              <a:rPr lang="ru-RU" sz="1200" dirty="0" smtClean="0"/>
              <a:t>– </a:t>
            </a:r>
            <a:r>
              <a:rPr lang="ru-RU" sz="1200" dirty="0" smtClean="0"/>
              <a:t>45,2 </a:t>
            </a:r>
            <a:r>
              <a:rPr lang="ru-RU" sz="1200" dirty="0" smtClean="0"/>
              <a:t>(1,2 %)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</a:t>
            </a:r>
            <a:r>
              <a:rPr lang="ru-RU" sz="1200" dirty="0" smtClean="0"/>
              <a:t>год </a:t>
            </a:r>
            <a:r>
              <a:rPr lang="ru-RU" sz="1200" dirty="0" smtClean="0"/>
              <a:t>–45,2(1,4%)</a:t>
            </a:r>
            <a:endParaRPr lang="ru-RU" sz="1200" dirty="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</a:t>
            </a:r>
            <a:r>
              <a:rPr lang="ru-RU" altLang="ru-RU" sz="2400" b="1" dirty="0" smtClean="0">
                <a:latin typeface="Arial" charset="0"/>
              </a:rPr>
              <a:t>2022 </a:t>
            </a:r>
            <a:r>
              <a:rPr lang="ru-RU" altLang="ru-RU" sz="2400" b="1" dirty="0" smtClean="0">
                <a:latin typeface="Arial" charset="0"/>
              </a:rPr>
              <a:t>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2023-2024</a:t>
            </a:r>
            <a:r>
              <a:rPr lang="ru-RU" altLang="ru-RU" sz="2400" b="1" dirty="0" smtClean="0">
                <a:latin typeface="Arial" charset="0"/>
              </a:rPr>
              <a:t/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</a:t>
            </a:r>
            <a:r>
              <a:rPr lang="ru-RU" sz="2400" dirty="0" smtClean="0">
                <a:latin typeface="Arial" charset="0"/>
              </a:rPr>
              <a:t>2022 </a:t>
            </a:r>
            <a:r>
              <a:rPr lang="ru-RU" sz="2400" dirty="0" smtClean="0">
                <a:latin typeface="Arial" charset="0"/>
              </a:rPr>
              <a:t>– </a:t>
            </a:r>
            <a:r>
              <a:rPr lang="ru-RU" sz="2400" dirty="0" smtClean="0">
                <a:latin typeface="Arial" charset="0"/>
              </a:rPr>
              <a:t>2024 </a:t>
            </a:r>
            <a:r>
              <a:rPr lang="ru-RU" sz="2400" dirty="0" smtClean="0">
                <a:latin typeface="Arial" charset="0"/>
              </a:rPr>
              <a:t>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2022году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 НА ПЛАНОВЫЙ ПЕРИОД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2023-2024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556792"/>
          <a:ext cx="6096000" cy="3904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2022– 2024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2022-2024годы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7031133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7445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2024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Уланковского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сельсовета  Суджанского района Курской области в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2022году</a:t>
            </a:r>
            <a:endParaRPr lang="ru-RU" alt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195736" y="1556792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80,0 </a:t>
              </a:r>
              <a:r>
                <a:rPr lang="ru-RU" altLang="ru-RU" sz="1500" b="1" dirty="0" smtClean="0">
                  <a:solidFill>
                    <a:srgbClr val="190019"/>
                  </a:solidFill>
                </a:rPr>
                <a:t>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33ед</a:t>
            </a:r>
            <a:r>
              <a:rPr lang="ru-RU" altLang="ru-RU" sz="1400" b="1" dirty="0">
                <a:solidFill>
                  <a:srgbClr val="434343"/>
                </a:solidFill>
              </a:rPr>
              <a:t>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65609"/>
            <a:ext cx="7500990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</a:t>
            </a:r>
            <a:r>
              <a:rPr lang="ru-RU" sz="2000" dirty="0" smtClean="0"/>
              <a:t>2022 </a:t>
            </a:r>
            <a:r>
              <a:rPr lang="ru-RU" sz="2000" dirty="0" smtClean="0"/>
              <a:t>год  в сумме  </a:t>
            </a:r>
            <a:r>
              <a:rPr lang="ru-RU" sz="2000" dirty="0" smtClean="0"/>
              <a:t>1025,9 тыс. </a:t>
            </a:r>
            <a:r>
              <a:rPr lang="ru-RU" sz="2000" dirty="0" smtClean="0"/>
              <a:t>руб., </a:t>
            </a:r>
            <a:r>
              <a:rPr lang="ru-RU" sz="2000" dirty="0" smtClean="0"/>
              <a:t>2023 </a:t>
            </a:r>
            <a:r>
              <a:rPr lang="ru-RU" sz="2000" dirty="0" smtClean="0"/>
              <a:t>года в сумме </a:t>
            </a:r>
            <a:r>
              <a:rPr lang="ru-RU" sz="2000" dirty="0" smtClean="0"/>
              <a:t>721,3 тыс. </a:t>
            </a:r>
            <a:r>
              <a:rPr lang="ru-RU" sz="2000" dirty="0" smtClean="0"/>
              <a:t>руб. , на </a:t>
            </a:r>
            <a:r>
              <a:rPr lang="ru-RU" sz="2000" dirty="0" smtClean="0"/>
              <a:t>2024 </a:t>
            </a:r>
            <a:r>
              <a:rPr lang="ru-RU" sz="2000" dirty="0" smtClean="0"/>
              <a:t>в сумме </a:t>
            </a:r>
            <a:r>
              <a:rPr lang="ru-RU" sz="2000" dirty="0" smtClean="0"/>
              <a:t>729,4 тыс. </a:t>
            </a:r>
            <a:r>
              <a:rPr lang="ru-RU" sz="2000" dirty="0" smtClean="0"/>
              <a:t>руб.</a:t>
            </a:r>
          </a:p>
          <a:p>
            <a:r>
              <a:rPr lang="ru-RU" sz="2000" dirty="0" smtClean="0"/>
              <a:t>               2. Установить верхний предел муниципального внутреннего долга муниципального образования на 1 января 2022 года по долговым обязательствам в сумме  0,00 рублей, в том числе по муниципальным гарантиям   0,00 рублей.</a:t>
            </a:r>
          </a:p>
          <a:p>
            <a:r>
              <a:rPr lang="ru-RU" sz="2000" dirty="0" smtClean="0"/>
              <a:t>               3. Установить верхний предел муниципального внутреннего долга муниципального образования на 1 января 2023 года по долговым обязательствам в сумме 0,00 рублей, в том числе по муниципальным  гарантиям – 0,00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</a:t>
            </a:r>
            <a:r>
              <a:rPr lang="ru-RU" b="1" dirty="0" smtClean="0">
                <a:solidFill>
                  <a:schemeClr val="tx2"/>
                </a:solidFill>
              </a:rPr>
              <a:t>2022 </a:t>
            </a:r>
            <a:r>
              <a:rPr lang="ru-RU" b="1" dirty="0" smtClean="0">
                <a:solidFill>
                  <a:schemeClr val="tx2"/>
                </a:solidFill>
              </a:rPr>
              <a:t>год и на плановый период </a:t>
            </a:r>
            <a:r>
              <a:rPr lang="ru-RU" b="1" dirty="0" smtClean="0">
                <a:solidFill>
                  <a:schemeClr val="tx2"/>
                </a:solidFill>
              </a:rPr>
              <a:t>2023-2024 </a:t>
            </a:r>
            <a:r>
              <a:rPr lang="ru-RU" b="1" dirty="0" smtClean="0">
                <a:solidFill>
                  <a:schemeClr val="tx2"/>
                </a:solidFill>
              </a:rPr>
              <a:t>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2022г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2021-2023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429000"/>
          <a:ext cx="6643734" cy="1000132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5408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2022-2024годы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25950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80000,00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683629,00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146913,00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</a:t>
            </a:r>
            <a:r>
              <a:rPr lang="ru-RU" dirty="0" smtClean="0"/>
              <a:t>2022-2024 </a:t>
            </a:r>
            <a:r>
              <a:rPr lang="ru-RU" dirty="0" smtClean="0"/>
              <a:t>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2021 год и плановый период 2022 и 2023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С.Уланок-560человек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560чел.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134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</a:t>
            </a:r>
            <a:r>
              <a:rPr lang="ru-RU" sz="2400" dirty="0" smtClean="0">
                <a:solidFill>
                  <a:srgbClr val="0000FF"/>
                </a:solidFill>
              </a:rPr>
              <a:t>45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</a:t>
            </a:r>
            <a:r>
              <a:rPr lang="ru-RU" sz="2400" dirty="0" smtClean="0">
                <a:solidFill>
                  <a:srgbClr val="0000FF"/>
                </a:solidFill>
              </a:rPr>
              <a:t>39человек</a:t>
            </a:r>
            <a:endParaRPr lang="ru-RU" sz="2400" dirty="0" smtClean="0">
              <a:solidFill>
                <a:srgbClr val="0000FF"/>
              </a:solidFill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</a:t>
            </a:r>
            <a:r>
              <a:rPr lang="ru-RU" sz="2400" dirty="0" smtClean="0">
                <a:solidFill>
                  <a:srgbClr val="0000FF"/>
                </a:solidFill>
              </a:rPr>
              <a:t>3 </a:t>
            </a:r>
            <a:r>
              <a:rPr lang="ru-RU" sz="2400" dirty="0" smtClean="0">
                <a:solidFill>
                  <a:srgbClr val="0000FF"/>
                </a:solidFill>
              </a:rPr>
              <a:t>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</a:t>
            </a:r>
            <a:r>
              <a:rPr lang="ru-RU" sz="2400" dirty="0" smtClean="0">
                <a:solidFill>
                  <a:srgbClr val="0000FF"/>
                </a:solidFill>
              </a:rPr>
              <a:t>–8 </a:t>
            </a:r>
            <a:r>
              <a:rPr lang="ru-RU" sz="2400" dirty="0" smtClean="0">
                <a:solidFill>
                  <a:srgbClr val="0000FF"/>
                </a:solidFill>
              </a:rPr>
              <a:t>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3162</TotalTime>
  <Words>2079</Words>
  <Application>Microsoft Office PowerPoint</Application>
  <PresentationFormat>Экран (4:3)</PresentationFormat>
  <Paragraphs>442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2022-2024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2021 - 2023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2022-2024годы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2022 году и на плановый период  2023-2024  годы</vt:lpstr>
      <vt:lpstr>Безвозмездные поступления в бюджет УЛАНКОВСКОГО сельсовета Суджанского района Курской области на 2022 – 2024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2022году И НА ПЛАНОВЫЙ ПЕРИОД 2023-2024 ГОДЫ </vt:lpstr>
      <vt:lpstr>Основные мероприятия развития жилищно-коммунального хозяйства УЛАНКОВСКОГО сельсовета Суджанского района Курской области  на 2022-2024годы»</vt:lpstr>
      <vt:lpstr>Ожидаемые результаты использования  направленных средств на благоустройство Уланковского сельсовета  Суджанского района Курской области в 2022году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Технолайк</cp:lastModifiedBy>
  <cp:revision>231</cp:revision>
  <cp:lastPrinted>2013-10-03T09:30:52Z</cp:lastPrinted>
  <dcterms:created xsi:type="dcterms:W3CDTF">2011-01-26T13:13:38Z</dcterms:created>
  <dcterms:modified xsi:type="dcterms:W3CDTF">2022-01-10T12:36:24Z</dcterms:modified>
</cp:coreProperties>
</file>