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  <p:sldMasterId id="2147484037" r:id="rId2"/>
  </p:sldMasterIdLst>
  <p:notesMasterIdLst>
    <p:notesMasterId r:id="rId28"/>
  </p:notesMasterIdLst>
  <p:sldIdLst>
    <p:sldId id="328" r:id="rId3"/>
    <p:sldId id="336" r:id="rId4"/>
    <p:sldId id="332" r:id="rId5"/>
    <p:sldId id="333" r:id="rId6"/>
    <p:sldId id="334" r:id="rId7"/>
    <p:sldId id="335" r:id="rId8"/>
    <p:sldId id="324" r:id="rId9"/>
    <p:sldId id="325" r:id="rId10"/>
    <p:sldId id="329" r:id="rId11"/>
    <p:sldId id="327" r:id="rId12"/>
    <p:sldId id="306" r:id="rId13"/>
    <p:sldId id="308" r:id="rId14"/>
    <p:sldId id="309" r:id="rId15"/>
    <p:sldId id="310" r:id="rId16"/>
    <p:sldId id="311" r:id="rId17"/>
    <p:sldId id="312" r:id="rId18"/>
    <p:sldId id="313" r:id="rId19"/>
    <p:sldId id="315" r:id="rId20"/>
    <p:sldId id="317" r:id="rId21"/>
    <p:sldId id="318" r:id="rId22"/>
    <p:sldId id="319" r:id="rId23"/>
    <p:sldId id="330" r:id="rId24"/>
    <p:sldId id="337" r:id="rId25"/>
    <p:sldId id="331" r:id="rId26"/>
    <p:sldId id="338" r:id="rId27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0000FF"/>
    <a:srgbClr val="008000"/>
    <a:srgbClr val="0A27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83416" autoAdjust="0"/>
  </p:normalViewPr>
  <p:slideViewPr>
    <p:cSldViewPr>
      <p:cViewPr>
        <p:scale>
          <a:sx n="89" d="100"/>
          <a:sy n="89" d="100"/>
        </p:scale>
        <p:origin x="18" y="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7.2429077042989745E-2"/>
          <c:y val="0.18134183822677383"/>
          <c:w val="0.52447871083915476"/>
          <c:h val="0.7311915863355202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10%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0.11298649158021286"/>
                  <c:y val="-3.864701565422752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7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showPercent val="1"/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Земельный налог</c:v>
                </c:pt>
                <c:pt idx="2">
                  <c:v>Прочие налоги</c:v>
                </c:pt>
                <c:pt idx="3">
                  <c:v>Налог на имущество физическиз лиц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0.22100000000000011</c:v>
                </c:pt>
                <c:pt idx="1">
                  <c:v>0.43800000000000022</c:v>
                </c:pt>
                <c:pt idx="2">
                  <c:v>8.6000000000000063E-2</c:v>
                </c:pt>
                <c:pt idx="3">
                  <c:v>0.255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6"/>
  <c:chart>
    <c:title>
      <c:layout/>
    </c:title>
    <c:view3D>
      <c:rAngAx val="1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г.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45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15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2"/>
                <c:pt idx="0" formatCode="0%">
                  <c:v>0.33000000000000035</c:v>
                </c:pt>
                <c:pt idx="1">
                  <c:v>3.7999999999999999E-2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Лист1!$D$2:$D$5</c:f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Лист1!$C$2:$C$5</c:f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8"/>
  <c:chart>
    <c:autoTitleDeleted val="1"/>
    <c:view3D>
      <c:rotX val="30"/>
      <c:hPercent val="99"/>
      <c:rotY val="15"/>
      <c:depthPercent val="70"/>
      <c:rAngAx val="1"/>
    </c:view3D>
    <c:plotArea>
      <c:layout>
        <c:manualLayout>
          <c:layoutTarget val="inner"/>
          <c:xMode val="edge"/>
          <c:yMode val="edge"/>
          <c:x val="0.1111111111111111"/>
          <c:y val="2.8776978417266261E-2"/>
          <c:w val="0.53968253968253954"/>
          <c:h val="0.8393285371702637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Дотация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206.7</c:v>
                </c:pt>
                <c:pt idx="1">
                  <c:v>179</c:v>
                </c:pt>
                <c:pt idx="2">
                  <c:v>165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Субвенции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72.599999999999994</c:v>
                </c:pt>
                <c:pt idx="1">
                  <c:v>73</c:v>
                </c:pt>
                <c:pt idx="2">
                  <c:v>76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субсидии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161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gapWidth val="20"/>
        <c:gapDepth val="50"/>
        <c:shape val="box"/>
        <c:axId val="88570880"/>
        <c:axId val="88574208"/>
        <c:axId val="0"/>
      </c:bar3DChart>
      <c:catAx>
        <c:axId val="88570880"/>
        <c:scaling>
          <c:orientation val="minMax"/>
        </c:scaling>
        <c:axPos val="b"/>
        <c:numFmt formatCode="General" sourceLinked="1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88574208"/>
        <c:crosses val="autoZero"/>
        <c:auto val="1"/>
        <c:lblAlgn val="ctr"/>
        <c:lblOffset val="100"/>
        <c:tickLblSkip val="1"/>
        <c:tickMarkSkip val="1"/>
      </c:catAx>
      <c:valAx>
        <c:axId val="88574208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88570880"/>
        <c:crosses val="autoZero"/>
        <c:crossBetween val="between"/>
        <c:majorUnit val="1000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0.00%</c:formatCode>
                <c:ptCount val="7"/>
                <c:pt idx="0">
                  <c:v>0.52800000000000002</c:v>
                </c:pt>
                <c:pt idx="3">
                  <c:v>0.17</c:v>
                </c:pt>
                <c:pt idx="4">
                  <c:v>0.3</c:v>
                </c:pt>
                <c:pt idx="5">
                  <c:v>2E-3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Лист1!$C$2:$C$8</c:f>
              <c:numCache>
                <c:formatCode>0.00%</c:formatCode>
                <c:ptCount val="7"/>
                <c:pt idx="0">
                  <c:v>0.54</c:v>
                </c:pt>
                <c:pt idx="3">
                  <c:v>0.01</c:v>
                </c:pt>
                <c:pt idx="4">
                  <c:v>0.36</c:v>
                </c:pt>
                <c:pt idx="5" formatCode="0%">
                  <c:v>2E-3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Лист1!$D$2:$D$8</c:f>
              <c:numCache>
                <c:formatCode>0.00%</c:formatCode>
                <c:ptCount val="7"/>
                <c:pt idx="0">
                  <c:v>0.54</c:v>
                </c:pt>
                <c:pt idx="3">
                  <c:v>0.01</c:v>
                </c:pt>
                <c:pt idx="4">
                  <c:v>0.36</c:v>
                </c:pt>
                <c:pt idx="5">
                  <c:v>2E-3</c:v>
                </c:pt>
              </c:numCache>
            </c:numRef>
          </c:val>
        </c:ser>
        <c:shape val="cone"/>
        <c:axId val="88507904"/>
        <c:axId val="88509440"/>
        <c:axId val="0"/>
      </c:bar3DChart>
      <c:catAx>
        <c:axId val="88507904"/>
        <c:scaling>
          <c:orientation val="minMax"/>
        </c:scaling>
        <c:axPos val="b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88509440"/>
        <c:crosses val="autoZero"/>
        <c:auto val="1"/>
        <c:lblAlgn val="ctr"/>
        <c:lblOffset val="100"/>
      </c:catAx>
      <c:valAx>
        <c:axId val="88509440"/>
        <c:scaling>
          <c:orientation val="minMax"/>
        </c:scaling>
        <c:axPos val="l"/>
        <c:majorGridlines/>
        <c:numFmt formatCode="0.00%" sourceLinked="1"/>
        <c:tickLblPos val="nextTo"/>
        <c:crossAx val="8850790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pPr algn="ctr"/>
          <a:r>
            <a:rPr lang="ru-RU" sz="2000" b="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D4C136E3-2B52-41D4-B355-0A631098C734}">
      <dgm:prSet custT="1"/>
      <dgm:spPr/>
      <dgm:t>
        <a:bodyPr/>
        <a:lstStyle/>
        <a:p>
          <a:endParaRPr lang="ru-RU" sz="1800" dirty="0"/>
        </a:p>
      </dgm:t>
    </dgm:pt>
    <dgm:pt modelId="{CAAEC522-1EE6-477C-9315-13D95161B2C6}" type="parTrans" cxnId="{DDA24827-781D-420A-805A-95362DA8B5C9}">
      <dgm:prSet/>
      <dgm:spPr/>
      <dgm:t>
        <a:bodyPr/>
        <a:lstStyle/>
        <a:p>
          <a:endParaRPr lang="ru-RU"/>
        </a:p>
      </dgm:t>
    </dgm:pt>
    <dgm:pt modelId="{542ED1C8-C58B-46C1-8B4B-217383B74ED8}" type="sibTrans" cxnId="{DDA24827-781D-420A-805A-95362DA8B5C9}">
      <dgm:prSet/>
      <dgm:spPr/>
      <dgm:t>
        <a:bodyPr/>
        <a:lstStyle/>
        <a:p>
          <a:endParaRPr lang="ru-RU"/>
        </a:p>
      </dgm:t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39494" custScaleY="98035" custLinFactX="-612" custLinFactNeighborX="-100000" custLinFactNeighborY="298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98716" custLinFactNeighborX="21" custLinFactNeighborY="-14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39494" custScaleY="98035" custLinFactX="-612" custLinFactNeighborX="-100000" custLinFactNeighborY="55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141027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39494" custScaleY="98035" custLinFactNeighborX="-91182" custLinFactNeighborY="57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NeighborX="205" custLinFactNeighborY="38586">
        <dgm:presLayoutVars>
          <dgm:bulletEnabled val="1"/>
        </dgm:presLayoutVars>
      </dgm:prSet>
      <dgm:spPr/>
    </dgm:pt>
  </dgm:ptLst>
  <dgm:cxnLst>
    <dgm:cxn modelId="{DA0BF2A9-554E-4D08-8886-2EBC04A7FFCF}" type="presOf" srcId="{218221A9-4C38-4F17-9344-04F7516440AE}" destId="{26F08A94-15C6-481E-9154-B20A5FEF7382}" srcOrd="1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3986A2EC-DA0A-44A5-BC68-0B6C19B1EE92}" type="presOf" srcId="{9627A623-F456-49E6-9CEE-DAA3672B5407}" destId="{F8FFED77-E205-4786-9C92-75818F45B3C3}" srcOrd="1" destOrd="0" presId="urn:microsoft.com/office/officeart/2005/8/layout/list1"/>
    <dgm:cxn modelId="{F1C83DC0-4B76-44E3-80C5-86CC314D48D2}" type="presOf" srcId="{D4C136E3-2B52-41D4-B355-0A631098C734}" destId="{3F006C1C-44CC-40A3-93A0-4C77B17DE774}" srcOrd="0" destOrd="0" presId="urn:microsoft.com/office/officeart/2005/8/layout/list1"/>
    <dgm:cxn modelId="{DDF67144-ABD8-45CD-AC5F-0E5EFEF11A1F}" type="presOf" srcId="{47DE6AAF-E77F-41E5-887E-2B7590088927}" destId="{B6324098-4C94-444C-ACA4-D91C5374D090}" srcOrd="1" destOrd="0" presId="urn:microsoft.com/office/officeart/2005/8/layout/list1"/>
    <dgm:cxn modelId="{8404B0B4-D645-4015-ACB6-4EB081BEAA44}" type="presOf" srcId="{47DE6AAF-E77F-41E5-887E-2B7590088927}" destId="{537D21AA-C489-45EE-A8B2-F1889B87C301}" srcOrd="0" destOrd="0" presId="urn:microsoft.com/office/officeart/2005/8/layout/list1"/>
    <dgm:cxn modelId="{4C4593ED-F254-48C6-99F4-1F632EA00981}" type="presOf" srcId="{9627A623-F456-49E6-9CEE-DAA3672B5407}" destId="{E7FC8D2D-AAE0-49BA-AE07-D93E3B7B6599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B98FFD2A-2D06-438F-A84C-0D16262A6467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DDA24827-781D-420A-805A-95362DA8B5C9}" srcId="{9627A623-F456-49E6-9CEE-DAA3672B5407}" destId="{D4C136E3-2B52-41D4-B355-0A631098C734}" srcOrd="0" destOrd="0" parTransId="{CAAEC522-1EE6-477C-9315-13D95161B2C6}" sibTransId="{542ED1C8-C58B-46C1-8B4B-217383B74ED8}"/>
    <dgm:cxn modelId="{5279D173-65D9-41E4-A301-291B7D260E2A}" type="presOf" srcId="{F72C9C6D-6A51-4247-87A4-1575277B074F}" destId="{4EDB460E-EA2F-4B80-AEEC-65936D828CCA}" srcOrd="0" destOrd="0" presId="urn:microsoft.com/office/officeart/2005/8/layout/list1"/>
    <dgm:cxn modelId="{A93C87A2-924A-427D-BC3B-9D8969413241}" type="presParOf" srcId="{4EDB460E-EA2F-4B80-AEEC-65936D828CCA}" destId="{A43CDFDD-DB88-40D3-B31F-08B0A5D02257}" srcOrd="0" destOrd="0" presId="urn:microsoft.com/office/officeart/2005/8/layout/list1"/>
    <dgm:cxn modelId="{F2933C15-9FBC-4AAB-BD72-BCD211DFD4E8}" type="presParOf" srcId="{A43CDFDD-DB88-40D3-B31F-08B0A5D02257}" destId="{E7FC8D2D-AAE0-49BA-AE07-D93E3B7B6599}" srcOrd="0" destOrd="0" presId="urn:microsoft.com/office/officeart/2005/8/layout/list1"/>
    <dgm:cxn modelId="{5421F88B-B06A-490C-81D3-27824C01CB7C}" type="presParOf" srcId="{A43CDFDD-DB88-40D3-B31F-08B0A5D02257}" destId="{F8FFED77-E205-4786-9C92-75818F45B3C3}" srcOrd="1" destOrd="0" presId="urn:microsoft.com/office/officeart/2005/8/layout/list1"/>
    <dgm:cxn modelId="{A88929CE-854F-4AE7-9750-D11953E4E745}" type="presParOf" srcId="{4EDB460E-EA2F-4B80-AEEC-65936D828CCA}" destId="{75FCF280-A800-4A52-9348-48B5CE864AA0}" srcOrd="1" destOrd="0" presId="urn:microsoft.com/office/officeart/2005/8/layout/list1"/>
    <dgm:cxn modelId="{B5C8B66A-B6DE-41A6-A0A7-C5E494F73CAE}" type="presParOf" srcId="{4EDB460E-EA2F-4B80-AEEC-65936D828CCA}" destId="{3F006C1C-44CC-40A3-93A0-4C77B17DE774}" srcOrd="2" destOrd="0" presId="urn:microsoft.com/office/officeart/2005/8/layout/list1"/>
    <dgm:cxn modelId="{10AC96C4-AB6D-4061-9693-0995C22567B9}" type="presParOf" srcId="{4EDB460E-EA2F-4B80-AEEC-65936D828CCA}" destId="{DB434631-6144-4228-8D06-27AB84B1D686}" srcOrd="3" destOrd="0" presId="urn:microsoft.com/office/officeart/2005/8/layout/list1"/>
    <dgm:cxn modelId="{61146F01-A509-4E7F-8F20-645A324832C2}" type="presParOf" srcId="{4EDB460E-EA2F-4B80-AEEC-65936D828CCA}" destId="{A0BDE4B3-C4CF-48C6-9A36-500B2C3489D7}" srcOrd="4" destOrd="0" presId="urn:microsoft.com/office/officeart/2005/8/layout/list1"/>
    <dgm:cxn modelId="{4B29063F-9916-4B97-942E-D7AB326EE6AD}" type="presParOf" srcId="{A0BDE4B3-C4CF-48C6-9A36-500B2C3489D7}" destId="{A8C73946-C8F9-4786-96E6-D3060C361670}" srcOrd="0" destOrd="0" presId="urn:microsoft.com/office/officeart/2005/8/layout/list1"/>
    <dgm:cxn modelId="{FF457A81-97B3-4D91-B83E-674DB3AA5550}" type="presParOf" srcId="{A0BDE4B3-C4CF-48C6-9A36-500B2C3489D7}" destId="{26F08A94-15C6-481E-9154-B20A5FEF7382}" srcOrd="1" destOrd="0" presId="urn:microsoft.com/office/officeart/2005/8/layout/list1"/>
    <dgm:cxn modelId="{896B7110-AB9E-4E8A-A90C-2ED5045F0916}" type="presParOf" srcId="{4EDB460E-EA2F-4B80-AEEC-65936D828CCA}" destId="{01F7E01B-2FE7-4714-993D-04B86A559172}" srcOrd="5" destOrd="0" presId="urn:microsoft.com/office/officeart/2005/8/layout/list1"/>
    <dgm:cxn modelId="{E215B3D5-6251-4646-80EC-7EAD4C534A23}" type="presParOf" srcId="{4EDB460E-EA2F-4B80-AEEC-65936D828CCA}" destId="{82E27E00-3670-49D0-864C-CE6F328784BA}" srcOrd="6" destOrd="0" presId="urn:microsoft.com/office/officeart/2005/8/layout/list1"/>
    <dgm:cxn modelId="{A4F158CA-90AA-4FC6-A355-83CA83BF4D5B}" type="presParOf" srcId="{4EDB460E-EA2F-4B80-AEEC-65936D828CCA}" destId="{4FBEA8CE-36EC-4653-AD90-08F2B7C28F2F}" srcOrd="7" destOrd="0" presId="urn:microsoft.com/office/officeart/2005/8/layout/list1"/>
    <dgm:cxn modelId="{6E2E947B-B694-4669-8270-57F19C1D66AB}" type="presParOf" srcId="{4EDB460E-EA2F-4B80-AEEC-65936D828CCA}" destId="{AB243640-CBD1-43F3-9550-87CD853188CF}" srcOrd="8" destOrd="0" presId="urn:microsoft.com/office/officeart/2005/8/layout/list1"/>
    <dgm:cxn modelId="{7742B90B-4058-4F20-ADDD-1E71C2649646}" type="presParOf" srcId="{AB243640-CBD1-43F3-9550-87CD853188CF}" destId="{537D21AA-C489-45EE-A8B2-F1889B87C301}" srcOrd="0" destOrd="0" presId="urn:microsoft.com/office/officeart/2005/8/layout/list1"/>
    <dgm:cxn modelId="{6EAD48BD-BEC3-4A7C-8952-62EE7268DFAB}" type="presParOf" srcId="{AB243640-CBD1-43F3-9550-87CD853188CF}" destId="{B6324098-4C94-444C-ACA4-D91C5374D090}" srcOrd="1" destOrd="0" presId="urn:microsoft.com/office/officeart/2005/8/layout/list1"/>
    <dgm:cxn modelId="{E2C917FD-5688-4AA1-8742-4FD1255DD95A}" type="presParOf" srcId="{4EDB460E-EA2F-4B80-AEEC-65936D828CCA}" destId="{A0859D56-97BB-4716-9C87-9D28D85A49EB}" srcOrd="9" destOrd="0" presId="urn:microsoft.com/office/officeart/2005/8/layout/list1"/>
    <dgm:cxn modelId="{558C2AC1-F1BE-4815-9701-02ACFA73E5F0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777911-17A0-4ECC-8474-62E3DE4FF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451600"/>
            <a:ext cx="6400800" cy="4064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62213" y="2374900"/>
            <a:ext cx="6408737" cy="1470025"/>
          </a:xfrm>
          <a:effectLst>
            <a:outerShdw dist="35921" dir="2700000" algn="ctr" rotWithShape="0">
              <a:srgbClr val="3C5F7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006D-5B4B-4C62-9BA2-D92153FC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4564-6A5D-425F-8178-6E3196BA3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73AF-85FA-44B9-8031-B4FD1BC6E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B42-97DE-4FF9-9C48-3253FE4EB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1/16/2018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8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1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1/16/2018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1/16/2018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6A534C-C967-4EB4-96FB-3B8211D1DB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1/16/2018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51089-D80F-4C17-BCCA-F67D7A67A34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D6C2-B4B6-44A5-A1FC-6B19047EE7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1/16/2018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238C11F-2042-414A-8F56-B7D7DEC2A79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1/16/2018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CD4A0-3545-4EC2-9A61-7D196AEB576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1/16/2018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1/16/2018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256A-9C32-4C17-A06D-FF2F10101C1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00EEF-1019-4C68-9669-61B12CD0354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1/16/2018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3006D-5B4B-4C62-9BA2-D92153FC0A9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1/16/2018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074564-6A5D-425F-8178-6E3196BA352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A534C-C967-4EB4-96FB-3B8211D1D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1089-D80F-4C17-BCCA-F67D7A67A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8C11F-2042-414A-8F56-B7D7DEC2A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D4A0-3545-4EC2-9A61-7D196AEB5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C89A-2BA0-47AE-8FB5-5DCD762CC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56A-9C32-4C17-A06D-FF2F10101C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0EEF-1019-4C68-9669-61B12CD03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051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C628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93" r:id="rId14"/>
    <p:sldLayoutId id="214748399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1/16/2018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4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5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  <p:sldLayoutId id="2147484050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C6EF3AE28B6C46D1117CBBA251A07B11C6C7C5768D67668B05322DA1BBA42282C9440EEF08E6CC43400635U6VBM" TargetMode="Externa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E3573DC5297ACCED78C1F9E368D8CAE4E07F5147E8E6747420E9CBF63B2qAB" TargetMode="Externa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643063" y="115888"/>
            <a:ext cx="7500937" cy="979487"/>
          </a:xfrm>
        </p:spPr>
        <p:txBody>
          <a:bodyPr lIns="0" rIns="18288"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5500" dirty="0">
                <a:solidFill>
                  <a:srgbClr val="008000"/>
                </a:solidFill>
                <a:latin typeface="Times New Roman" pitchFamily="18" charset="0"/>
              </a:rPr>
              <a:t>Бюджет для граждан</a:t>
            </a:r>
            <a:endParaRPr lang="ru-RU" altLang="ru-RU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75" y="5732463"/>
            <a:ext cx="77120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К БЮДЖЕТУ </a:t>
            </a:r>
            <a:endParaRPr lang="ru-RU" b="1" dirty="0">
              <a:solidFill>
                <a:srgbClr val="008000"/>
              </a:solidFill>
            </a:endParaRPr>
          </a:p>
          <a:p>
            <a:pPr algn="ctr"/>
            <a:r>
              <a:rPr lang="ru-RU" b="1" dirty="0" smtClean="0">
                <a:solidFill>
                  <a:srgbClr val="008000"/>
                </a:solidFill>
              </a:rPr>
              <a:t>УЛАНКОВСКОГО </a:t>
            </a:r>
            <a:r>
              <a:rPr lang="ru-RU" b="1" dirty="0" smtClean="0">
                <a:solidFill>
                  <a:srgbClr val="008000"/>
                </a:solidFill>
              </a:rPr>
              <a:t>СЕЛЬСОВЕТА </a:t>
            </a:r>
            <a:r>
              <a:rPr lang="ru-RU" b="1" dirty="0">
                <a:solidFill>
                  <a:srgbClr val="008000"/>
                </a:solidFill>
              </a:rPr>
              <a:t>НА </a:t>
            </a:r>
            <a:r>
              <a:rPr lang="ru-RU" b="1" dirty="0" smtClean="0">
                <a:solidFill>
                  <a:srgbClr val="008000"/>
                </a:solidFill>
              </a:rPr>
              <a:t>2018 – 2020 ГОДЫ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4098" name="Picture 2" descr="C:\Users\Пользователь\Desktop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928670"/>
            <a:ext cx="9001156" cy="485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Сельское хозяйство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28860" y="1571612"/>
            <a:ext cx="4500563" cy="928687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ОАО «Агропромышленный Альянс «Юг»</a:t>
            </a:r>
            <a:endParaRPr lang="ru-RU" dirty="0" smtClean="0"/>
          </a:p>
        </p:txBody>
      </p:sp>
      <p:pic>
        <p:nvPicPr>
          <p:cNvPr id="3074" name="Picture 2" descr="C:\Users\Пользователь\Desktop\1456071327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496"/>
            <a:ext cx="757242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38" y="0"/>
            <a:ext cx="8964612" cy="9810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smtClean="0"/>
              <a:t>Сбалансированность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4213" y="981075"/>
            <a:ext cx="8064500" cy="36036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Расходы бюджета сопоставляются с доходами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20796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Доходы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35475" y="1857375"/>
            <a:ext cx="1727200" cy="901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Дефицит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или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Профицит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2850" y="2089150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Расходы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5003800" y="2033588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4094163" y="21240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=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268538" y="2111375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67500" y="1682750"/>
            <a:ext cx="2081213" cy="61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больше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67500" y="2425700"/>
            <a:ext cx="2081213" cy="69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меньше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grpSp>
        <p:nvGrpSpPr>
          <p:cNvPr id="6156" name="Группа 19"/>
          <p:cNvGrpSpPr>
            <a:grpSpLocks/>
          </p:cNvGrpSpPr>
          <p:nvPr/>
        </p:nvGrpSpPr>
        <p:grpSpPr bwMode="auto">
          <a:xfrm>
            <a:off x="539750" y="3933825"/>
            <a:ext cx="2592388" cy="2014538"/>
            <a:chOff x="717604" y="2961053"/>
            <a:chExt cx="2592288" cy="2013868"/>
          </a:xfrm>
        </p:grpSpPr>
        <p:sp>
          <p:nvSpPr>
            <p:cNvPr id="18" name="TextBox 17"/>
            <p:cNvSpPr txBox="1"/>
            <p:nvPr/>
          </p:nvSpPr>
          <p:spPr>
            <a:xfrm>
              <a:off x="717604" y="2961053"/>
              <a:ext cx="2592288" cy="20138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2018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1 931,5          1 931,5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dirty="0" smtClean="0"/>
                <a:t>-</a:t>
              </a:r>
              <a:r>
                <a:rPr lang="ru-RU" b="1" dirty="0" smtClean="0"/>
                <a:t>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19" name="Левая фигурная скобка 18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7" name="Группа 20"/>
          <p:cNvGrpSpPr>
            <a:grpSpLocks/>
          </p:cNvGrpSpPr>
          <p:nvPr/>
        </p:nvGrpSpPr>
        <p:grpSpPr bwMode="auto">
          <a:xfrm>
            <a:off x="3419475" y="3933825"/>
            <a:ext cx="2592388" cy="2031325"/>
            <a:chOff x="717604" y="2961053"/>
            <a:chExt cx="2592288" cy="2062010"/>
          </a:xfrm>
        </p:grpSpPr>
        <p:sp>
          <p:nvSpPr>
            <p:cNvPr id="22" name="TextBox 21"/>
            <p:cNvSpPr txBox="1"/>
            <p:nvPr/>
          </p:nvSpPr>
          <p:spPr>
            <a:xfrm>
              <a:off x="717604" y="2961053"/>
              <a:ext cx="2592288" cy="20620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2019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1728,6            1728,6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 smtClean="0"/>
                <a:t>-0,0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23" name="Левая фигурная скобка 22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8" name="Группа 23"/>
          <p:cNvGrpSpPr>
            <a:grpSpLocks/>
          </p:cNvGrpSpPr>
          <p:nvPr/>
        </p:nvGrpSpPr>
        <p:grpSpPr bwMode="auto">
          <a:xfrm>
            <a:off x="6227763" y="4005263"/>
            <a:ext cx="2592387" cy="1739900"/>
            <a:chOff x="717604" y="2961053"/>
            <a:chExt cx="2592288" cy="1739459"/>
          </a:xfrm>
        </p:grpSpPr>
        <p:sp>
          <p:nvSpPr>
            <p:cNvPr id="25" name="TextBox 24"/>
            <p:cNvSpPr txBox="1"/>
            <p:nvPr/>
          </p:nvSpPr>
          <p:spPr>
            <a:xfrm>
              <a:off x="717604" y="2961053"/>
              <a:ext cx="2592288" cy="173945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2020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1718,5           1718,5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 smtClean="0"/>
                <a:t>Дефицит -0,0</a:t>
              </a:r>
              <a:endParaRPr lang="ru-RU" b="1" dirty="0"/>
            </a:p>
          </p:txBody>
        </p:sp>
        <p:sp>
          <p:nvSpPr>
            <p:cNvPr id="26" name="Левая фигурная скобка 25"/>
            <p:cNvSpPr>
              <a:spLocks/>
            </p:cNvSpPr>
            <p:nvPr/>
          </p:nvSpPr>
          <p:spPr bwMode="auto">
            <a:xfrm rot="-5400000">
              <a:off x="1808216" y="3194155"/>
              <a:ext cx="382491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1042988" y="3213100"/>
            <a:ext cx="6985000" cy="720725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rgbClr val="1C1C0F"/>
                </a:solidFill>
              </a:rPr>
              <a:t>Источником покрытия дефицита бюджета  являются остатки средств  бюджета поселения предыдущего периода</a:t>
            </a:r>
          </a:p>
        </p:txBody>
      </p:sp>
      <p:sp>
        <p:nvSpPr>
          <p:cNvPr id="6161" name="TextBox 1"/>
          <p:cNvSpPr txBox="1">
            <a:spLocks noChangeArrowheads="1"/>
          </p:cNvSpPr>
          <p:nvPr/>
        </p:nvSpPr>
        <p:spPr bwMode="auto">
          <a:xfrm>
            <a:off x="725488" y="1682750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тыс. рублей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5873750" y="1914525"/>
            <a:ext cx="938213" cy="238125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5913438" y="2520950"/>
            <a:ext cx="858837" cy="211138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214313"/>
            <a:ext cx="7772400" cy="10001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dirty="0" smtClean="0">
                <a:latin typeface="Arial" charset="0"/>
              </a:rPr>
              <a:t>Доходы бюджета муниципального образования </a:t>
            </a:r>
            <a:r>
              <a:rPr lang="ru-RU" altLang="ru-RU" sz="2000" dirty="0" smtClean="0">
                <a:latin typeface="Arial" charset="0"/>
              </a:rPr>
              <a:t>«УЛАНКОВСКИЙ </a:t>
            </a:r>
            <a:r>
              <a:rPr lang="ru-RU" altLang="ru-RU" sz="2000" dirty="0" smtClean="0">
                <a:latin typeface="Arial" charset="0"/>
              </a:rPr>
              <a:t>сельсовет» Суджанского района Курской области</a:t>
            </a:r>
            <a:br>
              <a:rPr lang="ru-RU" altLang="ru-RU" sz="2000" dirty="0" smtClean="0">
                <a:latin typeface="Arial" charset="0"/>
              </a:rPr>
            </a:br>
            <a:r>
              <a:rPr lang="ru-RU" altLang="ru-RU" sz="2800" dirty="0" smtClean="0">
                <a:latin typeface="Arial" charset="0"/>
              </a:rPr>
              <a:t>         </a:t>
            </a:r>
            <a:endParaRPr lang="ru-RU" altLang="ru-RU" sz="3600" dirty="0" smtClean="0">
              <a:latin typeface="Arial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527175"/>
            <a:ext cx="2849563" cy="746125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smtClean="0"/>
              <a:t>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8400" y="3716338"/>
            <a:ext cx="2244725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платежи от предоставления государством различных видов услуг, продажи имущества, а также иные платежи в виде штрафов, санкций за нарушение законодательства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3714752"/>
            <a:ext cx="2347913" cy="2100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>
              <a:solidFill>
                <a:srgbClr val="000000"/>
              </a:solidFill>
            </a:endParaRPr>
          </a:p>
          <a:p>
            <a:pPr algn="ctr"/>
            <a:r>
              <a:rPr lang="ru-RU" sz="1200">
                <a:solidFill>
                  <a:srgbClr val="000000"/>
                </a:solidFill>
              </a:rPr>
              <a:t>средства, получаемые из других бюджетов</a:t>
            </a: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3714752"/>
            <a:ext cx="2287587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все налоги, поступление которых предусмотрено налоговым законодательством , пени и штрафы, взимаемые за нарушение налогового законодательства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051050" y="2576513"/>
            <a:ext cx="936625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56100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588125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758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Безвозмездные поступления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413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Неналоговые доходы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9725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353425" cy="100806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i="1" dirty="0" err="1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Бюджетообразующие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(основные) налоги бюджета поселения на 2018 - 2020 годы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268538" y="1196975"/>
            <a:ext cx="10795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196975"/>
            <a:ext cx="1008062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1619250" y="1557338"/>
            <a:ext cx="2520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Налог на доходы</a:t>
            </a:r>
          </a:p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физических лиц</a:t>
            </a:r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292725" y="1628775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Земельный налог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849" name="Прямоугольник 16"/>
          <p:cNvSpPr>
            <a:spLocks noChangeArrowheads="1"/>
          </p:cNvSpPr>
          <p:nvPr/>
        </p:nvSpPr>
        <p:spPr bwMode="auto">
          <a:xfrm>
            <a:off x="900113" y="2205038"/>
            <a:ext cx="3743325" cy="381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физические лица, получающие доходы</a:t>
            </a:r>
          </a:p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Ставка налога – 13%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(в отношении отдельных видов доходов установлены пониженные или повышенные ставки: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35% - в отношении стоимости выигрышей и призов, процентных доходов по вкладам в банках, суммы экономии на процентах, платы за использование денежных средств членов кредитного потребительского кооператива.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30% - в отношении доходов,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15% - в отношении дивидендов,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9% - в отношении доходов от долевого участия в деятельности организаций, полученных в виде дивидендов физическими лицами, являющимися налоговыми резидентами РФ, процентов по облигациям с ипотечным покрытием) </a:t>
            </a:r>
          </a:p>
          <a:p>
            <a:pPr algn="ctr"/>
            <a:endParaRPr lang="ru-RU" sz="1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Зачисляется в размере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2%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бюджет поселения</a:t>
            </a:r>
          </a:p>
        </p:txBody>
      </p:sp>
      <p:sp>
        <p:nvSpPr>
          <p:cNvPr id="35850" name="Прямоугольник 17"/>
          <p:cNvSpPr>
            <a:spLocks noChangeArrowheads="1"/>
          </p:cNvSpPr>
          <p:nvPr/>
        </p:nvSpPr>
        <p:spPr bwMode="auto">
          <a:xfrm>
            <a:off x="5364163" y="2205038"/>
            <a:ext cx="3095625" cy="3082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организации и физические лица, обладающие земельными участками, на праве собственности, праве постоянного (бессрочного) пользования или праве пожизненного наследуемого владения в пределах границ поселения</a:t>
            </a:r>
          </a:p>
          <a:p>
            <a:pPr algn="ctr"/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Ставка налога – от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0,3% 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до 1,5%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от кадастровой стоимости земельных участков в зависимости от категории земель</a:t>
            </a:r>
          </a:p>
          <a:p>
            <a:pPr algn="ctr"/>
            <a:endParaRPr lang="ru-RU" sz="12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размере 100% зачисляется в бюджет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14290"/>
            <a:ext cx="7818464" cy="11890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Arial" charset="0"/>
              </a:rPr>
              <a:t>Структура налоговых и неналоговых доходов бюджета муниципального образования </a:t>
            </a:r>
            <a:r>
              <a:rPr lang="ru-RU" sz="1800" b="1" dirty="0" smtClean="0">
                <a:latin typeface="Arial" charset="0"/>
              </a:rPr>
              <a:t>«</a:t>
            </a:r>
            <a:r>
              <a:rPr lang="ru-RU" sz="1800" b="1" dirty="0" err="1" smtClean="0">
                <a:latin typeface="Arial" charset="0"/>
              </a:rPr>
              <a:t>Уланковский</a:t>
            </a:r>
            <a:r>
              <a:rPr lang="ru-RU" sz="1800" b="1" dirty="0" smtClean="0">
                <a:latin typeface="Arial" charset="0"/>
              </a:rPr>
              <a:t> </a:t>
            </a:r>
            <a:r>
              <a:rPr lang="ru-RU" sz="1800" b="1" dirty="0" smtClean="0">
                <a:latin typeface="Arial" charset="0"/>
              </a:rPr>
              <a:t>сельсовет» Суджанского района Курской области </a:t>
            </a:r>
            <a:r>
              <a:rPr lang="ru-RU" sz="1800" dirty="0" smtClean="0">
                <a:latin typeface="Arial" charset="0"/>
              </a:rPr>
              <a:t/>
            </a:r>
            <a:br>
              <a:rPr lang="ru-RU" sz="18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тыс.рублей</a:t>
            </a:r>
            <a:br>
              <a:rPr lang="ru-RU" sz="16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2018-2020 годы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500694" y="2071677"/>
            <a:ext cx="3186106" cy="4021147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Налоговые и неналоговые доходы (всего):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2018 год – </a:t>
            </a:r>
            <a:r>
              <a:rPr lang="ru-RU" sz="1200" b="1" dirty="0" smtClean="0">
                <a:solidFill>
                  <a:srgbClr val="0000CC"/>
                </a:solidFill>
              </a:rPr>
              <a:t>1474,9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2019 год – </a:t>
            </a:r>
            <a:r>
              <a:rPr lang="ru-RU" sz="1200" dirty="0" smtClean="0"/>
              <a:t>1474,3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2020 </a:t>
            </a:r>
            <a:r>
              <a:rPr lang="ru-RU" sz="1200" dirty="0" smtClean="0"/>
              <a:t>год – </a:t>
            </a:r>
            <a:r>
              <a:rPr lang="ru-RU" sz="1200" dirty="0" smtClean="0"/>
              <a:t>1477,0</a:t>
            </a:r>
            <a:endParaRPr lang="ru-RU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НДФЛ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2018 год – </a:t>
            </a:r>
            <a:r>
              <a:rPr lang="ru-RU" sz="1200" b="1" dirty="0" smtClean="0">
                <a:solidFill>
                  <a:srgbClr val="0000CC"/>
                </a:solidFill>
              </a:rPr>
              <a:t>161,2</a:t>
            </a:r>
            <a:r>
              <a:rPr lang="ru-RU" sz="1200" b="1" dirty="0" smtClean="0">
                <a:solidFill>
                  <a:srgbClr val="0000CC"/>
                </a:solidFill>
              </a:rPr>
              <a:t>(10%)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2019 год – </a:t>
            </a:r>
            <a:r>
              <a:rPr lang="ru-RU" sz="1200" dirty="0" smtClean="0"/>
              <a:t>161,7</a:t>
            </a:r>
            <a:r>
              <a:rPr lang="ru-RU" sz="1200" dirty="0" smtClean="0"/>
              <a:t> </a:t>
            </a:r>
            <a:r>
              <a:rPr lang="ru-RU" sz="1200" dirty="0" smtClean="0"/>
              <a:t>(22,1%)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2020 год – </a:t>
            </a:r>
            <a:r>
              <a:rPr lang="ru-RU" sz="1200" dirty="0" smtClean="0"/>
              <a:t>161,7</a:t>
            </a:r>
            <a:r>
              <a:rPr lang="ru-RU" sz="1200" dirty="0" smtClean="0"/>
              <a:t>(22,1</a:t>
            </a:r>
            <a:r>
              <a:rPr lang="ru-RU" sz="1200" dirty="0" smtClean="0"/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Земельный 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2018 год – </a:t>
            </a:r>
            <a:r>
              <a:rPr lang="ru-RU" sz="1200" b="1" dirty="0" smtClean="0">
                <a:solidFill>
                  <a:srgbClr val="0000CC"/>
                </a:solidFill>
              </a:rPr>
              <a:t>407,1(27%)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2019 год – </a:t>
            </a:r>
            <a:r>
              <a:rPr lang="ru-RU" sz="1200" dirty="0" smtClean="0"/>
              <a:t>407,0</a:t>
            </a:r>
            <a:r>
              <a:rPr lang="ru-RU" sz="1200" dirty="0" smtClean="0"/>
              <a:t> (27%)</a:t>
            </a:r>
            <a:endParaRPr lang="ru-RU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2020 год – </a:t>
            </a:r>
            <a:r>
              <a:rPr lang="ru-RU" sz="1200" dirty="0" smtClean="0"/>
              <a:t>407,0</a:t>
            </a:r>
            <a:r>
              <a:rPr lang="ru-RU" sz="1200" dirty="0" smtClean="0"/>
              <a:t> (</a:t>
            </a:r>
            <a:r>
              <a:rPr lang="ru-RU" sz="1200" dirty="0" smtClean="0"/>
              <a:t>27</a:t>
            </a:r>
            <a:r>
              <a:rPr lang="ru-RU" sz="1200" dirty="0" smtClean="0"/>
              <a:t>%)</a:t>
            </a:r>
            <a:endParaRPr lang="ru-RU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Арендная плата за землю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2018 год – </a:t>
            </a:r>
            <a:r>
              <a:rPr lang="ru-RU" sz="1200" b="1" dirty="0" smtClean="0">
                <a:solidFill>
                  <a:srgbClr val="0000CC"/>
                </a:solidFill>
              </a:rPr>
              <a:t>846,9(59%)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2019 год – </a:t>
            </a:r>
            <a:r>
              <a:rPr lang="ru-RU" sz="1200" dirty="0" smtClean="0"/>
              <a:t>846,8</a:t>
            </a:r>
            <a:r>
              <a:rPr lang="ru-RU" sz="1200" dirty="0" smtClean="0"/>
              <a:t> (</a:t>
            </a:r>
            <a:r>
              <a:rPr lang="ru-RU" sz="1200" dirty="0" smtClean="0"/>
              <a:t>59</a:t>
            </a:r>
            <a:r>
              <a:rPr lang="ru-RU" sz="1200" dirty="0" smtClean="0"/>
              <a:t>%)</a:t>
            </a:r>
            <a:endParaRPr lang="ru-RU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2020 год – </a:t>
            </a:r>
            <a:r>
              <a:rPr lang="ru-RU" sz="1200" dirty="0" smtClean="0"/>
              <a:t>846,8 (59%)</a:t>
            </a:r>
            <a:endParaRPr lang="ru-RU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 на имущество физических </a:t>
            </a:r>
            <a:r>
              <a:rPr lang="ru-RU" sz="1200" b="1" dirty="0" smtClean="0">
                <a:solidFill>
                  <a:srgbClr val="0000CC"/>
                </a:solidFill>
              </a:rPr>
              <a:t>лиц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2018 год   – </a:t>
            </a:r>
            <a:r>
              <a:rPr lang="ru-RU" sz="1200" b="1" dirty="0" smtClean="0">
                <a:solidFill>
                  <a:srgbClr val="0000CC"/>
                </a:solidFill>
              </a:rPr>
              <a:t>59,7(4 </a:t>
            </a:r>
            <a:r>
              <a:rPr lang="ru-RU" sz="1200" b="1" dirty="0" smtClean="0">
                <a:solidFill>
                  <a:srgbClr val="0000CC"/>
                </a:solidFill>
              </a:rPr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2019 год – </a:t>
            </a:r>
            <a:r>
              <a:rPr lang="ru-RU" sz="1200" dirty="0" smtClean="0"/>
              <a:t>59,7 (4 </a:t>
            </a:r>
            <a:r>
              <a:rPr lang="ru-RU" sz="1200" dirty="0" smtClean="0"/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2020 год – </a:t>
            </a:r>
            <a:r>
              <a:rPr lang="ru-RU" sz="1200" dirty="0" smtClean="0"/>
              <a:t>59,7 (</a:t>
            </a:r>
            <a:r>
              <a:rPr lang="ru-RU" sz="1200" dirty="0" smtClean="0"/>
              <a:t>4</a:t>
            </a:r>
            <a:r>
              <a:rPr lang="ru-RU" sz="1200" dirty="0" smtClean="0"/>
              <a:t>%)</a:t>
            </a:r>
            <a:endParaRPr lang="ru-RU" sz="1200" dirty="0" smtClean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500034" y="1600200"/>
          <a:ext cx="4929222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71670" y="260350"/>
            <a:ext cx="521495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b="1" dirty="0" smtClean="0">
                <a:latin typeface="Arial" charset="0"/>
              </a:rPr>
              <a:t>Межбюджетные трансферты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250825" y="1844675"/>
          <a:ext cx="8785225" cy="2455724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1838325">
                <a:tc>
                  <a:txBody>
                    <a:bodyPr/>
                    <a:lstStyle/>
                    <a:p>
                      <a:pPr marL="0" marR="0" lvl="0" indent="0" algn="just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 - 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5786" y="260350"/>
            <a:ext cx="7500990" cy="1811328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400" b="1" dirty="0" smtClean="0">
                <a:latin typeface="Arial" charset="0"/>
              </a:rPr>
              <a:t>Структура   безвозмездных поступлений в   бюджет </a:t>
            </a:r>
            <a:r>
              <a:rPr lang="ru-RU" altLang="ru-RU" sz="2400" b="1" dirty="0" smtClean="0">
                <a:latin typeface="Arial" charset="0"/>
              </a:rPr>
              <a:t>УЛАНКОВСКОГО </a:t>
            </a:r>
            <a:r>
              <a:rPr lang="ru-RU" altLang="ru-RU" sz="2400" b="1" dirty="0" smtClean="0">
                <a:latin typeface="Arial" charset="0"/>
              </a:rPr>
              <a:t>сельсовета Суджанского района Курской области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в 2018 году и на плановый период 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2019-2020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годы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214414" y="2357430"/>
          <a:ext cx="65246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571472" y="115888"/>
            <a:ext cx="8001056" cy="12874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Arial" charset="0"/>
              </a:rPr>
              <a:t>Безвозмездные поступления в бюджет </a:t>
            </a:r>
            <a:r>
              <a:rPr lang="ru-RU" sz="2400" dirty="0" smtClean="0">
                <a:latin typeface="Arial" charset="0"/>
              </a:rPr>
              <a:t>УЛАНКОВСКОГО </a:t>
            </a:r>
            <a:r>
              <a:rPr lang="ru-RU" sz="2400" dirty="0" smtClean="0">
                <a:latin typeface="Arial" charset="0"/>
              </a:rPr>
              <a:t>сельсовета Суджанского района Курской области на 2018 – 2020 годы</a:t>
            </a:r>
            <a:br>
              <a:rPr lang="ru-RU" sz="2400" dirty="0" smtClean="0"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тыс.рублей </a:t>
            </a:r>
            <a:r>
              <a:rPr lang="ru-RU" sz="2400" dirty="0" smtClean="0">
                <a:latin typeface="Arial" charset="0"/>
              </a:rPr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27088" y="1412875"/>
          <a:ext cx="7704137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813" y="277813"/>
            <a:ext cx="8358187" cy="8477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</a:rPr>
              <a:t>Расходы местного  бюджета</a:t>
            </a:r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</a:t>
            </a:r>
            <a:endParaRPr lang="ru-RU" altLang="ru-RU" sz="4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35038" y="1600200"/>
            <a:ext cx="8208962" cy="4530725"/>
          </a:xfrm>
        </p:spPr>
        <p:txBody>
          <a:bodyPr/>
          <a:lstStyle/>
          <a:p>
            <a:r>
              <a:rPr lang="ru-RU" sz="1800" b="1" dirty="0" smtClean="0"/>
              <a:t>Расходы бюджета </a:t>
            </a:r>
            <a:r>
              <a:rPr lang="ru-RU" sz="1800" dirty="0" smtClean="0"/>
              <a:t>– выплачиваемые из бюджета денежные средства.</a:t>
            </a:r>
          </a:p>
          <a:p>
            <a:endParaRPr lang="ru-RU" sz="1000" dirty="0" smtClean="0"/>
          </a:p>
          <a:p>
            <a:pPr algn="just">
              <a:buFont typeface="Wingdings" pitchFamily="2" charset="2"/>
              <a:buNone/>
            </a:pPr>
            <a:r>
              <a:rPr lang="ru-RU" sz="1800" u="sng" dirty="0" smtClean="0"/>
              <a:t>Объём расходов </a:t>
            </a:r>
            <a:r>
              <a:rPr lang="ru-RU" sz="1800" dirty="0" smtClean="0"/>
              <a:t>определяется исходя из объёма средств, необходимых для исполнения установленных законодательством полномочий органов местного самоуправления.</a:t>
            </a:r>
          </a:p>
          <a:p>
            <a:pPr>
              <a:buFont typeface="Wingdings" pitchFamily="2" charset="2"/>
              <a:buNone/>
            </a:pPr>
            <a:r>
              <a:rPr lang="ru-RU" sz="1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Расходы местного бюджета  </a:t>
            </a:r>
            <a:r>
              <a:rPr lang="ru-RU" sz="1800" u="sng" dirty="0" smtClean="0"/>
              <a:t>классифицируются</a:t>
            </a:r>
            <a:r>
              <a:rPr lang="ru-RU" sz="1800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подразделам, целевым статьям и группам видов расходов;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724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Структура расходов бюджета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УЛАНКОВСКОГО сельсовета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Суджанского района Курской области в 2018 году И НА ПЛАНОВЫЙ ПЕРИОД 2019-2020 ГОДЫ</a:t>
            </a:r>
            <a:b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366838" y="3054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582738" y="3270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329642" cy="300039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 для граждан разрабатывается в целях ознакомления граждан с основными положениями проекта решения о бюджете муниципального образования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28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Уланковский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сельсовет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 Суджанского района Курской области  на 2018– 2020 годы в доступной форме для широкого круга заинтересованных пользователей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  <p:pic>
        <p:nvPicPr>
          <p:cNvPr id="2050" name="Picture 2" descr="C:\Users\Пользователь\Desktop\1483338064_byudz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290"/>
            <a:ext cx="557216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>
            <a:spLocks noGrp="1" noChangeArrowheads="1"/>
          </p:cNvSpPr>
          <p:nvPr>
            <p:ph type="title" idx="4294967295"/>
          </p:nvPr>
        </p:nvSpPr>
        <p:spPr>
          <a:xfrm>
            <a:off x="785813" y="188913"/>
            <a:ext cx="8358187" cy="1143000"/>
          </a:xfrm>
          <a:noFill/>
        </p:spPr>
        <p:txBody>
          <a:bodyPr>
            <a:norm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Основные мероприятия развития жилищно-коммунального хозяйства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УЛАНКОВСКОГО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сельсовета Суджанского района Курской области  на 2018-2020 годы»</a:t>
            </a: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>
            <p:ph idx="4294967295"/>
          </p:nvPr>
        </p:nvGraphicFramePr>
        <p:xfrm>
          <a:off x="1357291" y="1785926"/>
          <a:ext cx="6858048" cy="935038"/>
        </p:xfrm>
        <a:graphic>
          <a:graphicData uri="http://schemas.openxmlformats.org/drawingml/2006/table">
            <a:tbl>
              <a:tblPr/>
              <a:tblGrid>
                <a:gridCol w="4764539"/>
                <a:gridCol w="794090"/>
                <a:gridCol w="577520"/>
                <a:gridCol w="721899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2018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2019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Благоустройство 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329,0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88,0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88,00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96" name="Text Box 46"/>
          <p:cNvSpPr txBox="1">
            <a:spLocks noChangeArrowheads="1"/>
          </p:cNvSpPr>
          <p:nvPr/>
        </p:nvSpPr>
        <p:spPr bwMode="auto">
          <a:xfrm>
            <a:off x="7667625" y="149860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    тыс. рублей</a:t>
            </a:r>
          </a:p>
        </p:txBody>
      </p:sp>
      <p:sp>
        <p:nvSpPr>
          <p:cNvPr id="45097" name="Rectangle 48"/>
          <p:cNvSpPr>
            <a:spLocks noChangeArrowheads="1"/>
          </p:cNvSpPr>
          <p:nvPr/>
        </p:nvSpPr>
        <p:spPr bwMode="auto">
          <a:xfrm>
            <a:off x="5508625" y="55895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</a:rPr>
              <a:t> </a:t>
            </a:r>
            <a:endParaRPr lang="ru-RU" altLang="ru-RU" sz="17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 txBox="1">
            <a:spLocks noGrp="1"/>
          </p:cNvSpPr>
          <p:nvPr/>
        </p:nvSpPr>
        <p:spPr bwMode="auto">
          <a:xfrm>
            <a:off x="67960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endParaRPr lang="ru-RU" altLang="ru-RU" sz="14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5275"/>
            <a:ext cx="8509000" cy="935038"/>
          </a:xfrm>
        </p:spPr>
        <p:txBody>
          <a:bodyPr lIns="92075" tIns="46038" rIns="92075" bIns="46038">
            <a:normAutofit fontScale="90000"/>
          </a:bodyPr>
          <a:lstStyle/>
          <a:p>
            <a:pPr algn="ctr" eaLnBrk="1" hangingPunct="1"/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Ожидаемые результаты использования  направленных средств на благоустройство</a:t>
            </a:r>
            <a:b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Гончаровского сельсовета  Суджанского района Курской области в 2018 году</a:t>
            </a:r>
          </a:p>
        </p:txBody>
      </p:sp>
      <p:grpSp>
        <p:nvGrpSpPr>
          <p:cNvPr id="46084" name="Group 40"/>
          <p:cNvGrpSpPr>
            <a:grpSpLocks/>
          </p:cNvGrpSpPr>
          <p:nvPr/>
        </p:nvGrpSpPr>
        <p:grpSpPr bwMode="auto">
          <a:xfrm>
            <a:off x="2268538" y="1557338"/>
            <a:ext cx="4824412" cy="863600"/>
            <a:chOff x="1776" y="2417"/>
            <a:chExt cx="1248" cy="1279"/>
          </a:xfrm>
        </p:grpSpPr>
        <p:pic>
          <p:nvPicPr>
            <p:cNvPr id="46085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3353"/>
              <a:ext cx="124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Oval 6"/>
            <p:cNvSpPr>
              <a:spLocks noChangeArrowheads="1"/>
            </p:cNvSpPr>
            <p:nvPr/>
          </p:nvSpPr>
          <p:spPr bwMode="gray">
            <a:xfrm>
              <a:off x="1877" y="2417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1890" y="2423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1901" y="2433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gray">
            <a:xfrm>
              <a:off x="1959" y="246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5788" tIns="47894" rIns="95788" bIns="47894" anchor="ctr"/>
            <a:lstStyle/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r>
                <a:rPr lang="ru-RU" altLang="ru-RU" sz="1500" b="1" dirty="0" smtClean="0">
                  <a:solidFill>
                    <a:srgbClr val="190019"/>
                  </a:solidFill>
                </a:rPr>
                <a:t>329,0 тыс</a:t>
              </a:r>
              <a:r>
                <a:rPr lang="ru-RU" altLang="ru-RU" sz="1500" b="1" dirty="0">
                  <a:solidFill>
                    <a:srgbClr val="190019"/>
                  </a:solidFill>
                </a:rPr>
                <a:t>.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руб.  </a:t>
              </a:r>
            </a:p>
            <a:p>
              <a:pPr algn="ctr" defTabSz="958850"/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  </a:t>
              </a:r>
              <a:endParaRPr lang="ru-RU" altLang="ru-RU" sz="1200" b="1" dirty="0">
                <a:solidFill>
                  <a:srgbClr val="190019"/>
                </a:solidFill>
                <a:latin typeface="Comic Sans MS" pitchFamily="66" charset="0"/>
              </a:endParaRPr>
            </a:p>
          </p:txBody>
        </p:sp>
      </p:grpSp>
      <p:sp>
        <p:nvSpPr>
          <p:cNvPr id="3078" name="AutoShape 10"/>
          <p:cNvSpPr>
            <a:spLocks noChangeArrowheads="1"/>
          </p:cNvSpPr>
          <p:nvPr/>
        </p:nvSpPr>
        <p:spPr bwMode="auto">
          <a:xfrm>
            <a:off x="0" y="2420938"/>
            <a:ext cx="3276600" cy="250507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r>
              <a:rPr lang="ru-RU" altLang="ru-RU" sz="1400" b="1" dirty="0" smtClean="0">
                <a:solidFill>
                  <a:srgbClr val="190019"/>
                </a:solidFill>
              </a:rPr>
              <a:t>«Народный бюджет»</a:t>
            </a:r>
            <a:endParaRPr lang="ru-RU" altLang="ru-RU" sz="1400" b="1" dirty="0">
              <a:solidFill>
                <a:srgbClr val="190019"/>
              </a:solidFill>
            </a:endParaRPr>
          </a:p>
        </p:txBody>
      </p:sp>
      <p:sp>
        <p:nvSpPr>
          <p:cNvPr id="46092" name="AutoShape 11"/>
          <p:cNvSpPr>
            <a:spLocks noChangeArrowheads="1"/>
          </p:cNvSpPr>
          <p:nvPr/>
        </p:nvSpPr>
        <p:spPr bwMode="auto">
          <a:xfrm>
            <a:off x="3276600" y="2420938"/>
            <a:ext cx="3095625" cy="244792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Уличное освещение: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434343"/>
                </a:solidFill>
              </a:rPr>
              <a:t>10 </a:t>
            </a:r>
            <a:r>
              <a:rPr lang="ru-RU" altLang="ru-RU" sz="1400" b="1" dirty="0">
                <a:solidFill>
                  <a:srgbClr val="434343"/>
                </a:solidFill>
              </a:rPr>
              <a:t>ед. фонарей уличного освещения</a:t>
            </a:r>
          </a:p>
          <a:p>
            <a:pPr algn="ctr" defTabSz="958850"/>
            <a:endParaRPr lang="ru-RU" altLang="ru-RU" sz="12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434343"/>
                </a:solidFill>
              </a:rPr>
              <a:t>Повышение уровня безопасности и комфортности проживания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6372225" y="2428868"/>
            <a:ext cx="2771775" cy="239236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4716463" y="4891088"/>
            <a:ext cx="2916237" cy="19669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  <a:latin typeface="Tahoma" pitchFamily="34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Обустройство мест массового отдыха:</a:t>
            </a:r>
          </a:p>
          <a:p>
            <a:pPr algn="ctr" defTabSz="958850"/>
            <a:r>
              <a:rPr lang="ru-RU" altLang="ru-RU" sz="1200" b="1" dirty="0">
                <a:solidFill>
                  <a:srgbClr val="434343"/>
                </a:solidFill>
              </a:rPr>
              <a:t>1- 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памятник  </a:t>
            </a:r>
            <a:r>
              <a:rPr lang="ru-RU" altLang="ru-RU" sz="1200" b="1" dirty="0">
                <a:solidFill>
                  <a:srgbClr val="434343"/>
                </a:solidFill>
              </a:rPr>
              <a:t>погибшим войнам в ВОВ, 1 спортивная площадка, </a:t>
            </a:r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посредством реконструкции зон отдыха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1550" y="4941888"/>
            <a:ext cx="3457575" cy="19161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Санитарная уборка территории:</a:t>
            </a:r>
          </a:p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endParaRPr lang="ru-RU" altLang="ru-RU" sz="12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и чистоты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22</a:t>
            </a:fld>
            <a:endParaRPr lang="ru-RU" altLang="ru-RU"/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785786" y="357167"/>
            <a:ext cx="7500990" cy="7186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МУНИЦИПАЛЬНЫЙ ДОЛГ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МУНИЦИПАЛЬНОГО ОБРАЗОВАНИЯ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9900FF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/>
            <a:r>
              <a:rPr lang="ru-RU" sz="1600" dirty="0" smtClean="0">
                <a:solidFill>
                  <a:srgbClr val="0000FF"/>
                </a:solidFill>
              </a:rPr>
              <a:t>1. Установить предельный объем муниципального долга </a:t>
            </a:r>
            <a:r>
              <a:rPr lang="ru-RU" sz="1600" dirty="0" err="1" smtClean="0">
                <a:solidFill>
                  <a:srgbClr val="0000FF"/>
                </a:solidFill>
              </a:rPr>
              <a:t>Уланковского</a:t>
            </a:r>
            <a:r>
              <a:rPr lang="ru-RU" sz="1600" dirty="0" smtClean="0">
                <a:solidFill>
                  <a:srgbClr val="0000FF"/>
                </a:solidFill>
              </a:rPr>
              <a:t> </a:t>
            </a:r>
            <a:r>
              <a:rPr lang="ru-RU" sz="1600" dirty="0" smtClean="0">
                <a:solidFill>
                  <a:srgbClr val="0000FF"/>
                </a:solidFill>
              </a:rPr>
              <a:t>сельсовета на 2018 год в сумме </a:t>
            </a:r>
            <a:r>
              <a:rPr lang="ru-RU" sz="1600" dirty="0" smtClean="0">
                <a:solidFill>
                  <a:srgbClr val="0000FF"/>
                </a:solidFill>
              </a:rPr>
              <a:t>1490978рублей</a:t>
            </a:r>
            <a:r>
              <a:rPr lang="ru-RU" sz="1600" dirty="0" smtClean="0">
                <a:solidFill>
                  <a:srgbClr val="0000FF"/>
                </a:solidFill>
              </a:rPr>
              <a:t>, на 2019 год в сумме </a:t>
            </a:r>
            <a:r>
              <a:rPr lang="ru-RU" sz="1600" dirty="0" smtClean="0">
                <a:solidFill>
                  <a:srgbClr val="0000FF"/>
                </a:solidFill>
              </a:rPr>
              <a:t> 1475379рублей</a:t>
            </a:r>
            <a:r>
              <a:rPr lang="ru-RU" sz="1600" dirty="0" smtClean="0">
                <a:solidFill>
                  <a:srgbClr val="0000FF"/>
                </a:solidFill>
              </a:rPr>
              <a:t>, на 2020 год в сумме </a:t>
            </a:r>
            <a:r>
              <a:rPr lang="ru-RU" sz="1600" dirty="0" smtClean="0">
                <a:solidFill>
                  <a:srgbClr val="0000FF"/>
                </a:solidFill>
              </a:rPr>
              <a:t> 1477022рублей</a:t>
            </a:r>
            <a:r>
              <a:rPr lang="ru-RU" sz="1600" dirty="0" smtClean="0">
                <a:solidFill>
                  <a:srgbClr val="0000FF"/>
                </a:solidFill>
              </a:rPr>
              <a:t>.</a:t>
            </a:r>
          </a:p>
          <a:p>
            <a:pPr algn="just"/>
            <a:r>
              <a:rPr lang="ru-RU" sz="1600" dirty="0" smtClean="0">
                <a:solidFill>
                  <a:srgbClr val="0000FF"/>
                </a:solidFill>
              </a:rPr>
              <a:t>2. Установить верхний предел муниципального внутреннего долга муниципального образования на 1 января 2019 года по долговым обязательствам в сумме 0 рублей, в том числе по государственным гарантиям – 0  рублей.</a:t>
            </a:r>
          </a:p>
          <a:p>
            <a:pPr algn="just"/>
            <a:r>
              <a:rPr lang="ru-RU" sz="1600" dirty="0" smtClean="0">
                <a:solidFill>
                  <a:srgbClr val="0000FF"/>
                </a:solidFill>
              </a:rPr>
              <a:t>3. Установить верхний предел муниципального внутреннего долга муниципального образования на 1 января 2020 года по долговым обязательствам в сумме 0 рублей, в том числе по муниципальным гарантиям – 0 рублей.</a:t>
            </a:r>
          </a:p>
          <a:p>
            <a:pPr algn="just"/>
            <a:r>
              <a:rPr lang="ru-RU" sz="1600" dirty="0" smtClean="0">
                <a:solidFill>
                  <a:srgbClr val="0000FF"/>
                </a:solidFill>
              </a:rPr>
              <a:t>4. Установить верхний предел муниципального внутреннего долга муниципального образования на 1 января 2021 года по долговым обязательствам муниципального образования в сумме 0 рублей, в том числе по муниципальным гарантиям – 0 рублей.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23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428604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Показатели 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прогноза социально-экономического развития муниципального образования </a:t>
            </a:r>
            <a:r>
              <a:rPr lang="ru-RU" b="1" dirty="0" smtClean="0">
                <a:solidFill>
                  <a:schemeClr val="tx2"/>
                </a:solidFill>
              </a:rPr>
              <a:t>«</a:t>
            </a:r>
            <a:r>
              <a:rPr lang="ru-RU" b="1" dirty="0" err="1" smtClean="0">
                <a:solidFill>
                  <a:schemeClr val="tx2"/>
                </a:solidFill>
              </a:rPr>
              <a:t>Уланковский</a:t>
            </a:r>
            <a:r>
              <a:rPr lang="ru-RU" b="1" dirty="0" smtClean="0">
                <a:solidFill>
                  <a:schemeClr val="tx2"/>
                </a:solidFill>
              </a:rPr>
              <a:t> сельсовет</a:t>
            </a:r>
            <a:r>
              <a:rPr lang="ru-RU" b="1" dirty="0" smtClean="0">
                <a:solidFill>
                  <a:schemeClr val="tx2"/>
                </a:solidFill>
              </a:rPr>
              <a:t>» Суджанского района Курской области на 2018 год и на плановый период 2019-2020 гг.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857364"/>
          <a:ext cx="6572295" cy="1071570"/>
        </p:xfrm>
        <a:graphic>
          <a:graphicData uri="http://schemas.openxmlformats.org/drawingml/2006/table">
            <a:tbl>
              <a:tblPr/>
              <a:tblGrid>
                <a:gridCol w="673503"/>
                <a:gridCol w="461237"/>
                <a:gridCol w="463890"/>
                <a:gridCol w="452393"/>
                <a:gridCol w="451950"/>
                <a:gridCol w="451950"/>
                <a:gridCol w="451950"/>
                <a:gridCol w="451950"/>
                <a:gridCol w="451950"/>
                <a:gridCol w="451950"/>
                <a:gridCol w="452393"/>
                <a:gridCol w="452393"/>
                <a:gridCol w="452393"/>
                <a:gridCol w="452393"/>
              </a:tblGrid>
              <a:tr h="612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 отчет.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165 165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175 987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55 689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177 545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178 765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179 625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181 775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86000" y="1571612"/>
            <a:ext cx="457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ФОТ В ЭКОНОМИКЕ на 2018-2020 годы тыс.руб.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1537" y="3357562"/>
          <a:ext cx="6643734" cy="1071570"/>
        </p:xfrm>
        <a:graphic>
          <a:graphicData uri="http://schemas.openxmlformats.org/drawingml/2006/table">
            <a:tbl>
              <a:tblPr/>
              <a:tblGrid>
                <a:gridCol w="680823"/>
                <a:gridCol w="466250"/>
                <a:gridCol w="468933"/>
                <a:gridCol w="457310"/>
                <a:gridCol w="456863"/>
                <a:gridCol w="456863"/>
                <a:gridCol w="456863"/>
                <a:gridCol w="456863"/>
                <a:gridCol w="456863"/>
                <a:gridCol w="456863"/>
                <a:gridCol w="457310"/>
                <a:gridCol w="457310"/>
                <a:gridCol w="457310"/>
                <a:gridCol w="457310"/>
              </a:tblGrid>
              <a:tr h="6123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 отчет.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546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286000" y="300037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ЧИСЛЕННОСТИ В ЭКОНОМИКЕ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ctr" eaLnBrk="0" hangingPunct="0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 2018-2020 годы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2978" y="5072074"/>
          <a:ext cx="6738940" cy="914400"/>
        </p:xfrm>
        <a:graphic>
          <a:graphicData uri="http://schemas.openxmlformats.org/drawingml/2006/table">
            <a:tbl>
              <a:tblPr/>
              <a:tblGrid>
                <a:gridCol w="666592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374904"/>
                <a:gridCol w="416088"/>
                <a:gridCol w="416088"/>
                <a:gridCol w="408446"/>
              </a:tblGrid>
              <a:tr h="9167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оценка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прогноз 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3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6818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7388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7921,8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8518,9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214678" y="4398496"/>
            <a:ext cx="3085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9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Оборот розничной торговли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28" y="1262320"/>
          <a:ext cx="6572296" cy="2259502"/>
        </p:xfrm>
        <a:graphic>
          <a:graphicData uri="http://schemas.openxmlformats.org/drawingml/2006/table">
            <a:tbl>
              <a:tblPr/>
              <a:tblGrid>
                <a:gridCol w="4406945"/>
                <a:gridCol w="2165351"/>
              </a:tblGrid>
              <a:tr h="3526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7627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u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Муниципальная программа  «Обеспечение доступным и комфортным жильем и коммунальными услугами граждан в </a:t>
                      </a:r>
                      <a:r>
                        <a:rPr lang="ru-RU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муниципальном образовании </a:t>
                      </a:r>
                      <a:r>
                        <a:rPr lang="ru-RU" sz="110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«</a:t>
                      </a:r>
                      <a:r>
                        <a:rPr lang="ru-RU" sz="1100" u="none" strike="noStrike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Уланковский</a:t>
                      </a:r>
                      <a:r>
                        <a:rPr lang="ru-RU" sz="110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 </a:t>
                      </a:r>
                      <a:r>
                        <a:rPr lang="ru-RU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2"/>
                        </a:rPr>
                        <a:t>сельсовет» Суджанского района Курской области»</a:t>
                      </a:r>
                      <a:endParaRPr lang="ru-RU" sz="1100" u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329003,00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"Развитие культуры муниципального образования </a:t>
                      </a:r>
                      <a:r>
                        <a:rPr lang="ru-RU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1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сельсовет</a:t>
                      </a: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521632,00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«Социальная поддержка граждан в муниципальном образовании </a:t>
                      </a:r>
                      <a:r>
                        <a:rPr lang="ru-RU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1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сельсовет»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4000,00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43042" y="214290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Сведения о расходах на реализацию муниципальных программ на текущий финансовый год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428604"/>
            <a:ext cx="84296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Контактная информация 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для взаимодействия с гражданами: 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just"/>
            <a:r>
              <a:rPr lang="ru-RU" sz="2000" dirty="0" smtClean="0"/>
              <a:t>307800, Курская область, Суджанский район </a:t>
            </a:r>
            <a:r>
              <a:rPr lang="ru-RU" sz="2000" dirty="0" smtClean="0"/>
              <a:t>с.Уланок , ул.Береговая д.12</a:t>
            </a:r>
            <a:endParaRPr lang="en-US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 Администрация </a:t>
            </a:r>
            <a:r>
              <a:rPr lang="ru-RU" sz="2000" dirty="0" err="1" smtClean="0"/>
              <a:t>Уланковского</a:t>
            </a:r>
            <a:r>
              <a:rPr lang="ru-RU" sz="2000" dirty="0" smtClean="0"/>
              <a:t> </a:t>
            </a:r>
            <a:r>
              <a:rPr lang="ru-RU" sz="2000" dirty="0" smtClean="0"/>
              <a:t>сельсовета Суджанского района Курской области тел.: (47143) </a:t>
            </a:r>
            <a:r>
              <a:rPr lang="ru-RU" sz="2000" dirty="0" smtClean="0"/>
              <a:t>3-37-47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58204" cy="538419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(от </a:t>
            </a:r>
            <a:r>
              <a:rPr lang="ru-RU" sz="1400" dirty="0" err="1" smtClean="0"/>
              <a:t>старонормандского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bougette</a:t>
            </a:r>
            <a:r>
              <a:rPr lang="ru-RU" sz="1400" dirty="0" smtClean="0"/>
              <a:t> — кошелёк, сумка, кожаный мешок, мешок с деньгами) – схема доходов и расходов определённого лица (семьи, бизнеса, организации, государства и т.д.), устанавливаемая на определённый период времени; </a:t>
            </a:r>
          </a:p>
          <a:p>
            <a:pPr algn="just"/>
            <a:r>
              <a:rPr lang="ru-RU" sz="14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муниципального образования (местный бюджет) – форма образования и расходования денежных средств, предназначенных для финансового обеспечения задач и функций местного самоуправления;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Бюджетный процесс </a:t>
            </a:r>
            <a:r>
              <a:rPr lang="ru-RU" sz="1400" dirty="0" smtClean="0"/>
              <a:t>– регламентируемая нормами права деятельность органов местного самоуправления по составлению и рассмотрению проекта бюджета, утверждению и исполнению бюджета, контролю исполнения, осуществлению бюджетного учета, составлению, рассмотрению и утверждению бюджетной отчетности, внешней проверке;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sz="1400" dirty="0" smtClean="0"/>
              <a:t>– система мер органов местного самоуправления в области организации бюджетного процесса и эффективного использования бюджетных средств, определение приоритетных видов расходов бюджета, разработка мер по сбалансированности бюджета;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роспись </a:t>
            </a:r>
            <a:r>
              <a:rPr lang="ru-RU" sz="1400" dirty="0" smtClean="0"/>
              <a:t>- документ, который составляется и ведется главным распорядителем бюджетных средств (главным администратором источников финансирования дефицита бюджета) в соответствии с Бюджетным кодексом Российской Федерации в целях исполнения бюджета по расходам (источникам финансирования дефицита бюджета);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901014" cy="559850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900" dirty="0" smtClean="0">
                <a:solidFill>
                  <a:srgbClr val="FF0000"/>
                </a:solidFill>
              </a:rPr>
              <a:t>Бюджетная смета </a:t>
            </a:r>
            <a:r>
              <a:rPr lang="ru-RU" sz="2800" dirty="0" smtClean="0"/>
              <a:t>- документ, устанавливающий в соответствии с классификацией расходов бюджетов лимиты бюджетных обязательств казенного учреждения;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ассигнования</a:t>
            </a:r>
            <a:r>
              <a:rPr lang="ru-RU" sz="2800" dirty="0" smtClean="0"/>
              <a:t> - предельные объемы денежных средств, предусмотренных в соответствующем финансовом году для исполнения бюджетных обязательств;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инвестиции </a:t>
            </a:r>
            <a:r>
              <a:rPr lang="ru-RU" sz="2800" dirty="0" smtClean="0"/>
              <a:t>- бюджетные средства, направляемые на создание или увеличение за счет средств бюджета поселения стоимости муниципального имущества;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обязательства </a:t>
            </a:r>
            <a:r>
              <a:rPr lang="ru-RU" sz="2800" dirty="0" smtClean="0"/>
              <a:t>- расходные обязательства, подлежащие исполнению в соответствующем финансовом году;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Ведомственная структура расходов бюджета </a:t>
            </a:r>
            <a:r>
              <a:rPr lang="ru-RU" sz="2800" dirty="0" smtClean="0"/>
              <a:t>- распределение бюджетных ассигнований, предусмотренных решением о бюджете, по главным распорядителям бюджетных средств, разделам, подразделам, целевым статьям, группам видов расходов классификации расходов бюджетов;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Дотации</a:t>
            </a:r>
            <a:r>
              <a:rPr lang="ru-RU" sz="2800" dirty="0" smtClean="0"/>
              <a:t> - межбюджетные трансферты, предоставляемые на безвозмездной и безвозвратной основе без установления направлений и (или) условий их использования;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Межбюджетные трансферты </a:t>
            </a:r>
            <a:r>
              <a:rPr lang="ru-RU" sz="2800" dirty="0" smtClean="0"/>
              <a:t>- средства, предоставляемые одним бюджетом бюджетной системы Российской Федерации другому бюджету бюджетной системы Российской Федерации;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Дефицит бюджета </a:t>
            </a:r>
            <a:r>
              <a:rPr lang="ru-RU" sz="2800" dirty="0" smtClean="0"/>
              <a:t>– превышение расходов бюджета над доходами бюджета; </a:t>
            </a:r>
          </a:p>
          <a:p>
            <a:pPr algn="just"/>
            <a:r>
              <a:rPr lang="ru-RU" sz="2800" dirty="0" err="1" smtClean="0">
                <a:solidFill>
                  <a:srgbClr val="FF0000"/>
                </a:solidFill>
              </a:rPr>
              <a:t>Профицит</a:t>
            </a:r>
            <a:r>
              <a:rPr lang="ru-RU" sz="2800" dirty="0" smtClean="0">
                <a:solidFill>
                  <a:srgbClr val="FF0000"/>
                </a:solidFill>
              </a:rPr>
              <a:t> бюджета </a:t>
            </a:r>
            <a:r>
              <a:rPr lang="ru-RU" sz="2800" dirty="0" smtClean="0"/>
              <a:t>– превышение доходов бюджета над расходами бюджета.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НАПРАВЛЕНИЯ БЮДЖЕТНОЙ И НАЛОГОВОЙ ПОЛИТИКИ НА 2018-2020 ГОДЫ.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8329642" cy="4846320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sz="34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dirty="0" smtClean="0"/>
              <a:t>как составная часть экономической политики должна быть нацелена на проведение всесторонней модернизации экономики, создание условий для повышения ее эффективности, долгосрочного устойчивого развития, достижения конкретных результатов.</a:t>
            </a:r>
          </a:p>
          <a:p>
            <a:pPr algn="just">
              <a:buNone/>
            </a:pPr>
            <a:r>
              <a:rPr lang="ru-RU" dirty="0" smtClean="0"/>
              <a:t>          Социально-экономическая и бюджетная политика должны осуществляться в интересах населения  МО.</a:t>
            </a:r>
          </a:p>
          <a:p>
            <a:pPr algn="just">
              <a:buNone/>
            </a:pPr>
            <a:r>
              <a:rPr lang="ru-RU" dirty="0" smtClean="0"/>
              <a:t>          В целях создания условий для повышения эффективности управления финансами и роста благосостояния жителей </a:t>
            </a:r>
            <a:r>
              <a:rPr lang="ru-RU" dirty="0" err="1" smtClean="0"/>
              <a:t>Уланковского</a:t>
            </a:r>
            <a:r>
              <a:rPr lang="ru-RU" dirty="0" smtClean="0"/>
              <a:t> </a:t>
            </a:r>
            <a:r>
              <a:rPr lang="ru-RU" dirty="0" smtClean="0"/>
              <a:t>сельсовета необходимо решать следующие задачи:</a:t>
            </a:r>
          </a:p>
          <a:p>
            <a:pPr algn="just"/>
            <a:r>
              <a:rPr lang="ru-RU" dirty="0" smtClean="0"/>
              <a:t>обеспечение макроэкономической стабильности, которая предусматривает в том числе сбалансированный бюджет, последовательное снижение бюджетного дефицита, предсказуемые параметры инфляции с задачей ограничения и последовательного снижения размеров дефицита бюджета;</a:t>
            </a:r>
          </a:p>
          <a:p>
            <a:pPr algn="just"/>
            <a:r>
              <a:rPr lang="ru-RU" dirty="0" smtClean="0"/>
              <a:t>необходимо обеспечить прозрачность и открытость бюджета и бюджетного процесса;</a:t>
            </a:r>
          </a:p>
          <a:p>
            <a:pPr algn="just"/>
            <a:r>
              <a:rPr lang="ru-RU" dirty="0" smtClean="0"/>
              <a:t>координация долгосрочного стратегического и бюджетного планирования с трезвой оценкой приоритетности стратегических задач, сопоставления их с реальными возможностями;</a:t>
            </a:r>
          </a:p>
          <a:p>
            <a:pPr algn="just"/>
            <a:r>
              <a:rPr lang="ru-RU" dirty="0" smtClean="0"/>
              <a:t>вести четкие правила оценки объема действующих расходных обязательств и процедуры принятия новых расходных обязательств, предусмотрев повышение ответственности за достоверность их финансово-экономических обоснований;</a:t>
            </a:r>
          </a:p>
          <a:p>
            <a:pPr algn="just"/>
            <a:r>
              <a:rPr lang="ru-RU" dirty="0" smtClean="0"/>
              <a:t>в целях повышение эффективности расходования бюджетных средств на финансирование социальной сферы, благоустройства территории необходимо стимулировать переход к формированию местного бюджета программно-целевым методом;</a:t>
            </a:r>
          </a:p>
          <a:p>
            <a:pPr algn="just"/>
            <a:r>
              <a:rPr lang="ru-RU" dirty="0" smtClean="0"/>
              <a:t>обеспечение нацеленности бюджетной системы на достижение конкретных результатов;</a:t>
            </a:r>
          </a:p>
          <a:p>
            <a:pPr algn="just"/>
            <a:r>
              <a:rPr lang="ru-RU" dirty="0" smtClean="0"/>
              <a:t>повышение качества управления;</a:t>
            </a:r>
          </a:p>
          <a:p>
            <a:pPr algn="just"/>
            <a:r>
              <a:rPr lang="ru-RU" dirty="0" smtClean="0"/>
              <a:t>повышение эффективности системы социального обеспечения;</a:t>
            </a:r>
          </a:p>
          <a:p>
            <a:pPr algn="just"/>
            <a:r>
              <a:rPr lang="ru-RU" dirty="0" smtClean="0"/>
              <a:t>обеспечение устойчивости бюджетной системы муниципального образования.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58204" cy="581281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2900" dirty="0" smtClean="0">
                <a:solidFill>
                  <a:srgbClr val="FF0000"/>
                </a:solidFill>
              </a:rPr>
              <a:t>Основными </a:t>
            </a:r>
            <a:r>
              <a:rPr lang="ru-RU" sz="2900" dirty="0" smtClean="0">
                <a:solidFill>
                  <a:srgbClr val="FF0000"/>
                </a:solidFill>
                <a:hlinkClick r:id="rId2"/>
              </a:rPr>
              <a:t>направлениями</a:t>
            </a:r>
            <a:r>
              <a:rPr lang="ru-RU" sz="2900" dirty="0" smtClean="0">
                <a:solidFill>
                  <a:srgbClr val="FF0000"/>
                </a:solidFill>
              </a:rPr>
              <a:t> налоговой политики на 2018 год и плановый период 2019 и 2020 годов, предусматривается:</a:t>
            </a:r>
          </a:p>
          <a:p>
            <a:pPr algn="just"/>
            <a:r>
              <a:rPr lang="ru-RU" dirty="0" smtClean="0"/>
              <a:t>-	обеспечение роста доходов местного бюджета за счет улучшения администрирования уже существующих налогов;</a:t>
            </a:r>
          </a:p>
          <a:p>
            <a:pPr lvl="0" algn="just"/>
            <a:r>
              <a:rPr lang="ru-RU" dirty="0" smtClean="0"/>
              <a:t>проведение подготовительных  работ по введению на территории</a:t>
            </a:r>
            <a:br>
              <a:rPr lang="ru-RU" dirty="0" smtClean="0"/>
            </a:br>
            <a:r>
              <a:rPr lang="ru-RU" dirty="0" smtClean="0"/>
              <a:t>сельсовета налога на имущество (формирование участков под</a:t>
            </a:r>
            <a:br>
              <a:rPr lang="ru-RU" dirty="0" smtClean="0"/>
            </a:br>
            <a:r>
              <a:rPr lang="ru-RU" dirty="0" smtClean="0"/>
              <a:t>многоквартирными домами, выявление не вовлеченных в налогообложение объектов недвижимости, принадлежащих на праве собственности физическим лицам);</a:t>
            </a:r>
          </a:p>
          <a:p>
            <a:pPr lvl="0" algn="just"/>
            <a:r>
              <a:rPr lang="ru-RU" dirty="0" smtClean="0"/>
              <a:t>проведение инвентаризации налоговых льгот по налогу на имущество физических лиц и земельному налогу;</a:t>
            </a:r>
          </a:p>
          <a:p>
            <a:pPr algn="just"/>
            <a:r>
              <a:rPr lang="ru-RU" dirty="0" smtClean="0"/>
              <a:t>- продолжение работы по взаимодействию с организациями, допускающими выплату заработной платы ниже установленного в Курской области прожиточного минимума для трудоспособного населения, совершенствования методов взаимодействия по легализации «теневой» заработной платы;</a:t>
            </a:r>
          </a:p>
          <a:p>
            <a:pPr algn="just"/>
            <a:r>
              <a:rPr lang="ru-RU" dirty="0" smtClean="0"/>
              <a:t>- продолжение работы по повышению эффективности использования муниципального имущества с целью увеличения поступлений в бюджет неналоговых доходов;</a:t>
            </a:r>
          </a:p>
          <a:p>
            <a:pPr algn="just"/>
            <a:r>
              <a:rPr lang="ru-RU" dirty="0" smtClean="0"/>
              <a:t>-  активизировать работу по распоряжению земельными участками, государственная собственность на которые не разграничена;</a:t>
            </a:r>
          </a:p>
          <a:p>
            <a:pPr algn="just"/>
            <a:r>
              <a:rPr lang="ru-RU" dirty="0" smtClean="0"/>
              <a:t>- создание  благоприятных условий для деятельности субъектов среднего и малого предпринимательства во всех отраслях;</a:t>
            </a:r>
          </a:p>
          <a:p>
            <a:pPr algn="just"/>
            <a:r>
              <a:rPr lang="ru-RU" dirty="0" smtClean="0"/>
              <a:t>-инвентаризация сведений об объектах недвижимого имущества, сформированных Управлением </a:t>
            </a:r>
            <a:r>
              <a:rPr lang="ru-RU" dirty="0" err="1" smtClean="0"/>
              <a:t>Росреестра</a:t>
            </a:r>
            <a:r>
              <a:rPr lang="ru-RU" dirty="0" smtClean="0"/>
              <a:t> по Курской области, с целью выявления объектов, не поставленных на кадастровый учет;</a:t>
            </a:r>
          </a:p>
          <a:p>
            <a:pPr algn="just"/>
            <a:r>
              <a:rPr lang="ru-RU" dirty="0" smtClean="0"/>
              <a:t>-проведение  разъяснительной работы с физическими лицами о необходимости регистрации объектов недвижимости в органах,</a:t>
            </a:r>
            <a:br>
              <a:rPr lang="ru-RU" dirty="0" smtClean="0"/>
            </a:br>
            <a:r>
              <a:rPr lang="ru-RU" dirty="0" smtClean="0"/>
              <a:t>осуществляющих регистрацию прав на недвижимое имущество и сделок с ним.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84263" y="260350"/>
            <a:ext cx="8059737" cy="10080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800" dirty="0" smtClean="0"/>
              <a:t>ЭТАПЫ СОСТАВЛЕНИЯ И УТВЕРЖДЕНИЯ </a:t>
            </a:r>
            <a:r>
              <a:rPr lang="ru-RU" altLang="ru-RU" sz="3800" dirty="0" smtClean="0"/>
              <a:t>БЮДЖЕТА  УЛАНКОВСКОГО  </a:t>
            </a:r>
            <a:r>
              <a:rPr lang="ru-RU" altLang="ru-RU" sz="3800" dirty="0" smtClean="0"/>
              <a:t>сельсовета</a:t>
            </a:r>
            <a:br>
              <a:rPr lang="ru-RU" altLang="ru-RU" sz="3800" dirty="0" smtClean="0"/>
            </a:br>
            <a:endParaRPr lang="ru-RU" altLang="ru-RU" sz="20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785702" cy="55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571625"/>
            <a:ext cx="616743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just"/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по составлению проекта бюджета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начинается за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месяцев до начала очередного финансового года. Администрация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сельсовета утверждает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мероприятий по разработке проекта бюджета, определяет ответственных исполнителей и сроки исполнения. </a:t>
            </a:r>
          </a:p>
        </p:txBody>
      </p:sp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2984532" y="3141663"/>
            <a:ext cx="6088062" cy="1785104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100" dirty="0" smtClean="0">
                <a:solidFill>
                  <a:srgbClr val="002060"/>
                </a:solidFill>
                <a:latin typeface="Times New Roman" pitchFamily="18" charset="0"/>
              </a:rPr>
              <a:t>Сформированный проект бюджета Администрация сельсовета вносит проект решения о бюджете на очередной финансовый год на рассмотрение Собрания депутатов не позднее 30 дней до окончания финансового года. Одновременно с проектом о бюджете Собранию депутатов представляются документы и материалы, определенные ст.182 БК РФ. Собрание депутатов рассматривает проект бюджета в двух чтениях. Собрание депутатов не позднее, чем за десять дней обязано рассмотреть указанный проект бюджета в первом чтении. При рассмотрении в первом чтении проекта о бюджете на очередной финансовый год Собрание депутатов заслушивает доклад главы сельсовета и принимает решение о принятии или об отклонении указанного проекта. Во втором  чтении принимается окончательная редакция бюджета муниципального образования.</a:t>
            </a:r>
            <a:endParaRPr lang="ru-RU" altLang="ru-RU" sz="11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5357826"/>
            <a:ext cx="6024562" cy="1092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endParaRPr lang="ru-RU" sz="500" dirty="0"/>
          </a:p>
          <a:p>
            <a:pPr algn="just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местного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 утверждается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форме Решения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Собрания депутатов.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Принятое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Собранием депутатов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местном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бюджете  поселения направляется Главе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подлежит обнародованию в местах, определенных главой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сельсовета.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СОСТАВ ТЕРРИТОРИИ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52" y="2428875"/>
            <a:ext cx="6858048" cy="221456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 smtClean="0"/>
              <a:t>С.Уланок-595 человек</a:t>
            </a:r>
            <a:endParaRPr lang="ru-RU" b="1" dirty="0" smtClean="0"/>
          </a:p>
          <a:p>
            <a:pPr algn="ctr"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C26D-CF16-4D2D-B28E-C0C0B08C18ED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785794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ДЕМОГРАФИЧЕСКАЯ СИТУАЦИЯ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000240"/>
            <a:ext cx="65008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FF"/>
                </a:solidFill>
              </a:rPr>
              <a:t>Общая численность населения – </a:t>
            </a:r>
            <a:r>
              <a:rPr lang="ru-RU" sz="2400" dirty="0" smtClean="0">
                <a:solidFill>
                  <a:srgbClr val="0000FF"/>
                </a:solidFill>
              </a:rPr>
              <a:t>595</a:t>
            </a:r>
            <a:r>
              <a:rPr lang="ru-RU" sz="2400" dirty="0" smtClean="0">
                <a:solidFill>
                  <a:srgbClr val="0000FF"/>
                </a:solidFill>
              </a:rPr>
              <a:t>чел</a:t>
            </a:r>
            <a:r>
              <a:rPr lang="ru-RU" sz="2400" dirty="0" smtClean="0">
                <a:solidFill>
                  <a:srgbClr val="0000FF"/>
                </a:solidFill>
              </a:rPr>
              <a:t>.</a:t>
            </a:r>
          </a:p>
          <a:p>
            <a:pPr algn="just">
              <a:buFont typeface="Wingdings" pitchFamily="2" charset="2"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   Из них: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Трудоспособные –  </a:t>
            </a:r>
            <a:r>
              <a:rPr lang="ru-RU" sz="2400" dirty="0" smtClean="0">
                <a:solidFill>
                  <a:srgbClr val="0000FF"/>
                </a:solidFill>
              </a:rPr>
              <a:t>330</a:t>
            </a:r>
            <a:r>
              <a:rPr lang="ru-RU" sz="2400" dirty="0" smtClean="0">
                <a:solidFill>
                  <a:srgbClr val="0000FF"/>
                </a:solidFill>
              </a:rPr>
              <a:t> </a:t>
            </a:r>
            <a:r>
              <a:rPr lang="ru-RU" sz="2400" dirty="0" smtClean="0">
                <a:solidFill>
                  <a:srgbClr val="0000FF"/>
                </a:solidFill>
              </a:rPr>
              <a:t>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Пенсионеров –  </a:t>
            </a:r>
            <a:r>
              <a:rPr lang="ru-RU" sz="2400" dirty="0" smtClean="0">
                <a:solidFill>
                  <a:srgbClr val="0000FF"/>
                </a:solidFill>
              </a:rPr>
              <a:t>141</a:t>
            </a:r>
            <a:r>
              <a:rPr lang="ru-RU" sz="2400" dirty="0" smtClean="0">
                <a:solidFill>
                  <a:srgbClr val="0000FF"/>
                </a:solidFill>
              </a:rPr>
              <a:t> </a:t>
            </a:r>
            <a:r>
              <a:rPr lang="ru-RU" sz="2400" dirty="0" smtClean="0">
                <a:solidFill>
                  <a:srgbClr val="0000FF"/>
                </a:solidFill>
              </a:rPr>
              <a:t>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Школьников –    </a:t>
            </a:r>
            <a:r>
              <a:rPr lang="ru-RU" sz="2400" dirty="0" smtClean="0">
                <a:solidFill>
                  <a:srgbClr val="0000FF"/>
                </a:solidFill>
              </a:rPr>
              <a:t>42 </a:t>
            </a:r>
            <a:r>
              <a:rPr lang="ru-RU" sz="2400" dirty="0" smtClean="0">
                <a:solidFill>
                  <a:srgbClr val="0000FF"/>
                </a:solidFill>
              </a:rPr>
              <a:t>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Дошкольников </a:t>
            </a:r>
            <a:r>
              <a:rPr lang="ru-RU" sz="2400" dirty="0" smtClean="0">
                <a:solidFill>
                  <a:srgbClr val="0000FF"/>
                </a:solidFill>
              </a:rPr>
              <a:t>–45человек</a:t>
            </a:r>
            <a:endParaRPr lang="ru-RU" sz="2400" dirty="0" smtClean="0">
              <a:solidFill>
                <a:srgbClr val="0000FF"/>
              </a:solidFill>
            </a:endParaRP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Родилось – </a:t>
            </a:r>
            <a:r>
              <a:rPr lang="ru-RU" sz="2400" dirty="0" smtClean="0">
                <a:solidFill>
                  <a:srgbClr val="0000FF"/>
                </a:solidFill>
              </a:rPr>
              <a:t>9</a:t>
            </a:r>
            <a:r>
              <a:rPr lang="ru-RU" sz="2400" dirty="0" smtClean="0">
                <a:solidFill>
                  <a:srgbClr val="0000FF"/>
                </a:solidFill>
              </a:rPr>
              <a:t> </a:t>
            </a:r>
            <a:r>
              <a:rPr lang="ru-RU" sz="2400" dirty="0" smtClean="0">
                <a:solidFill>
                  <a:srgbClr val="0000FF"/>
                </a:solidFill>
              </a:rPr>
              <a:t>человек 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Умерло </a:t>
            </a:r>
            <a:r>
              <a:rPr lang="ru-RU" sz="2400" dirty="0" smtClean="0">
                <a:solidFill>
                  <a:srgbClr val="0000FF"/>
                </a:solidFill>
              </a:rPr>
              <a:t>–11 человек </a:t>
            </a:r>
            <a:endParaRPr lang="ru-RU" sz="24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3016</TotalTime>
  <Words>2146</Words>
  <Application>Microsoft Office PowerPoint</Application>
  <PresentationFormat>Экран (4:3)</PresentationFormat>
  <Paragraphs>449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1_Специальное оформление</vt:lpstr>
      <vt:lpstr>Трек</vt:lpstr>
      <vt:lpstr>Слайд 1</vt:lpstr>
      <vt:lpstr>Слайд 2</vt:lpstr>
      <vt:lpstr>Основные понятия и определения  </vt:lpstr>
      <vt:lpstr>Слайд 4</vt:lpstr>
      <vt:lpstr>ОСНОВНЫЕ НАПРАВЛЕНИЯ БЮДЖЕТНОЙ И НАЛОГОВОЙ ПОЛИТИКИ НА 2018-2020 ГОДЫ.</vt:lpstr>
      <vt:lpstr>Слайд 6</vt:lpstr>
      <vt:lpstr>ЭТАПЫ СОСТАВЛЕНИЯ И УТВЕРЖДЕНИЯ БЮДЖЕТА  УЛАНКОВСКОГО  сельсовета </vt:lpstr>
      <vt:lpstr>СОСТАВ ТЕРРИТОРИИ </vt:lpstr>
      <vt:lpstr>Слайд 9</vt:lpstr>
      <vt:lpstr>Сельское хозяйство</vt:lpstr>
      <vt:lpstr>Сбалансированность бюджета</vt:lpstr>
      <vt:lpstr>Доходы бюджета муниципального образования «УЛАНКОВСКИЙ сельсовет» Суджанского района Курской области          </vt:lpstr>
      <vt:lpstr>Бюджетообразующие (основные) налоги бюджета поселения на 2018 - 2020 годы</vt:lpstr>
      <vt:lpstr>Структура налоговых и неналоговых доходов бюджета муниципального образования «Уланковский сельсовет» Суджанского района Курской области  тыс.рублей 2018-2020 годы</vt:lpstr>
      <vt:lpstr>Межбюджетные трансферты </vt:lpstr>
      <vt:lpstr>Структура   безвозмездных поступлений в   бюджет УЛАНКОВСКОГО сельсовета Суджанского района Курской области  в 2018 году и на плановый период  2019-2020  годы</vt:lpstr>
      <vt:lpstr>Безвозмездные поступления в бюджет УЛАНКОВСКОГО сельсовета Суджанского района Курской области на 2018 – 2020 годы тыс.рублей  </vt:lpstr>
      <vt:lpstr>Расходы местного  бюджета </vt:lpstr>
      <vt:lpstr>Структура расходов бюджета УЛАНКОВСКОГО сельсовета Суджанского района Курской области в 2018 году И НА ПЛАНОВЫЙ ПЕРИОД 2019-2020 ГОДЫ </vt:lpstr>
      <vt:lpstr>Основные мероприятия развития жилищно-коммунального хозяйства УЛАНКОВСКОГО сельсовета Суджанского района Курской области  на 2018-2020 годы»</vt:lpstr>
      <vt:lpstr>Ожидаемые результаты использования  направленных средств на благоустройство Гончаровского сельсовета  Суджанского района Курской области в 2018 году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trofimova_ey</dc:creator>
  <cp:lastModifiedBy>Администратор</cp:lastModifiedBy>
  <cp:revision>214</cp:revision>
  <cp:lastPrinted>2013-10-03T09:30:52Z</cp:lastPrinted>
  <dcterms:created xsi:type="dcterms:W3CDTF">2011-01-26T13:13:38Z</dcterms:created>
  <dcterms:modified xsi:type="dcterms:W3CDTF">2018-01-16T13:27:55Z</dcterms:modified>
</cp:coreProperties>
</file>